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Differentialrechnung: </a:t>
            </a:r>
            <a:br>
              <a:rPr lang="de-DE" dirty="0" smtClean="0"/>
            </a:br>
            <a:r>
              <a:rPr lang="de-DE" dirty="0" smtClean="0"/>
              <a:t>eine Einführung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Kapitel1: Optimierung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36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61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Aufgabe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Ein Hersteller von Pralinen muss diese ja auch verpacken und wählt hochwertige Materialien. </a:t>
            </a:r>
          </a:p>
          <a:p>
            <a:r>
              <a:rPr lang="de-DE" dirty="0" smtClean="0"/>
              <a:t>Er möchte möglichst große Schachteln aus quadratischen Stücken von 40 cm Kantenlänge herstellen.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342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770184" y="2235200"/>
            <a:ext cx="3415324" cy="3415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r Verbinder 5"/>
          <p:cNvCxnSpPr/>
          <p:nvPr/>
        </p:nvCxnSpPr>
        <p:spPr>
          <a:xfrm flipH="1">
            <a:off x="2434492" y="2235200"/>
            <a:ext cx="23446" cy="3415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4474308" y="2235200"/>
            <a:ext cx="7815" cy="3415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 flipV="1">
            <a:off x="1770184" y="2876062"/>
            <a:ext cx="3415324" cy="78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1770184" y="5001846"/>
            <a:ext cx="3415324" cy="234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770184" y="1881498"/>
            <a:ext cx="341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x              40 – 2x                   x 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5197230" y="2368061"/>
            <a:ext cx="90278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40-2x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/>
              <a:t>x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781907" y="5679775"/>
            <a:ext cx="341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x              40 – 2x                   x 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990600" y="2395642"/>
            <a:ext cx="8147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x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40-2x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     x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1684215" y="1023815"/>
            <a:ext cx="6389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 sieht der Karton dazu aus. Die Seiten sind 40 cm lang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6404708" y="2411272"/>
            <a:ext cx="46410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Die Kanten werden mit der Länge x cm </a:t>
            </a:r>
          </a:p>
          <a:p>
            <a:r>
              <a:rPr lang="de-DE" dirty="0" smtClean="0"/>
              <a:t>eingeschnitten und hochgeklappt.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23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770184" y="2235200"/>
            <a:ext cx="3415324" cy="3415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" name="Gerader Verbinder 2"/>
          <p:cNvCxnSpPr/>
          <p:nvPr/>
        </p:nvCxnSpPr>
        <p:spPr>
          <a:xfrm flipH="1">
            <a:off x="2434492" y="2235200"/>
            <a:ext cx="23446" cy="3415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Gerader Verbinder 3"/>
          <p:cNvCxnSpPr/>
          <p:nvPr/>
        </p:nvCxnSpPr>
        <p:spPr>
          <a:xfrm>
            <a:off x="4474308" y="2235200"/>
            <a:ext cx="7815" cy="3415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Gerader Verbinder 4"/>
          <p:cNvCxnSpPr/>
          <p:nvPr/>
        </p:nvCxnSpPr>
        <p:spPr>
          <a:xfrm flipV="1">
            <a:off x="1770184" y="2876062"/>
            <a:ext cx="3415324" cy="78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>
            <a:off x="1770184" y="5001846"/>
            <a:ext cx="3415324" cy="234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1770184" y="1881498"/>
            <a:ext cx="341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x              40 – 2x                   x 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197231" y="2368061"/>
            <a:ext cx="8626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40-2x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/>
              <a:t>x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781907" y="5679775"/>
            <a:ext cx="341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x              40 – 2x                   x 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886326" y="2395642"/>
            <a:ext cx="9190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x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40-2x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     x</a:t>
            </a:r>
            <a:endParaRPr lang="de-DE" dirty="0"/>
          </a:p>
        </p:txBody>
      </p:sp>
      <p:sp>
        <p:nvSpPr>
          <p:cNvPr id="11" name="Parallelogramm 10"/>
          <p:cNvSpPr/>
          <p:nvPr/>
        </p:nvSpPr>
        <p:spPr>
          <a:xfrm>
            <a:off x="6845968" y="2518610"/>
            <a:ext cx="4162927" cy="1355559"/>
          </a:xfrm>
          <a:custGeom>
            <a:avLst/>
            <a:gdLst>
              <a:gd name="connsiteX0" fmla="*/ 0 w 4138864"/>
              <a:gd name="connsiteY0" fmla="*/ 1315454 h 1315454"/>
              <a:gd name="connsiteX1" fmla="*/ 328864 w 4138864"/>
              <a:gd name="connsiteY1" fmla="*/ 0 h 1315454"/>
              <a:gd name="connsiteX2" fmla="*/ 4138864 w 4138864"/>
              <a:gd name="connsiteY2" fmla="*/ 0 h 1315454"/>
              <a:gd name="connsiteX3" fmla="*/ 3810001 w 4138864"/>
              <a:gd name="connsiteY3" fmla="*/ 1315454 h 1315454"/>
              <a:gd name="connsiteX4" fmla="*/ 0 w 4138864"/>
              <a:gd name="connsiteY4" fmla="*/ 1315454 h 1315454"/>
              <a:gd name="connsiteX0" fmla="*/ 0 w 4162927"/>
              <a:gd name="connsiteY0" fmla="*/ 1355559 h 1355559"/>
              <a:gd name="connsiteX1" fmla="*/ 328864 w 4162927"/>
              <a:gd name="connsiteY1" fmla="*/ 40105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  <a:gd name="connsiteX0" fmla="*/ 0 w 4162927"/>
              <a:gd name="connsiteY0" fmla="*/ 1355559 h 1355559"/>
              <a:gd name="connsiteX1" fmla="*/ 585537 w 4162927"/>
              <a:gd name="connsiteY1" fmla="*/ 32084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  <a:gd name="connsiteX0" fmla="*/ 0 w 4162927"/>
              <a:gd name="connsiteY0" fmla="*/ 1355559 h 1355559"/>
              <a:gd name="connsiteX1" fmla="*/ 834190 w 4162927"/>
              <a:gd name="connsiteY1" fmla="*/ 32084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2927" h="1355559">
                <a:moveTo>
                  <a:pt x="0" y="1355559"/>
                </a:moveTo>
                <a:lnTo>
                  <a:pt x="834190" y="32084"/>
                </a:lnTo>
                <a:lnTo>
                  <a:pt x="4162927" y="0"/>
                </a:lnTo>
                <a:lnTo>
                  <a:pt x="3810001" y="1355559"/>
                </a:lnTo>
                <a:lnTo>
                  <a:pt x="0" y="135555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6845968" y="3384884"/>
            <a:ext cx="3826043" cy="489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Gleichschenkliges Dreieck 12"/>
          <p:cNvSpPr/>
          <p:nvPr/>
        </p:nvSpPr>
        <p:spPr>
          <a:xfrm>
            <a:off x="6845967" y="2269958"/>
            <a:ext cx="818148" cy="1122947"/>
          </a:xfrm>
          <a:custGeom>
            <a:avLst/>
            <a:gdLst>
              <a:gd name="connsiteX0" fmla="*/ 0 w 1339516"/>
              <a:gd name="connsiteY0" fmla="*/ 954505 h 954505"/>
              <a:gd name="connsiteX1" fmla="*/ 669758 w 1339516"/>
              <a:gd name="connsiteY1" fmla="*/ 0 h 954505"/>
              <a:gd name="connsiteX2" fmla="*/ 1339516 w 1339516"/>
              <a:gd name="connsiteY2" fmla="*/ 954505 h 954505"/>
              <a:gd name="connsiteX3" fmla="*/ 0 w 1339516"/>
              <a:gd name="connsiteY3" fmla="*/ 954505 h 954505"/>
              <a:gd name="connsiteX0" fmla="*/ 0 w 922421"/>
              <a:gd name="connsiteY0" fmla="*/ 954505 h 954505"/>
              <a:gd name="connsiteX1" fmla="*/ 669758 w 922421"/>
              <a:gd name="connsiteY1" fmla="*/ 0 h 954505"/>
              <a:gd name="connsiteX2" fmla="*/ 922421 w 922421"/>
              <a:gd name="connsiteY2" fmla="*/ 168442 h 954505"/>
              <a:gd name="connsiteX3" fmla="*/ 0 w 922421"/>
              <a:gd name="connsiteY3" fmla="*/ 954505 h 954505"/>
              <a:gd name="connsiteX0" fmla="*/ 0 w 922421"/>
              <a:gd name="connsiteY0" fmla="*/ 1098884 h 1098884"/>
              <a:gd name="connsiteX1" fmla="*/ 838200 w 922421"/>
              <a:gd name="connsiteY1" fmla="*/ 0 h 1098884"/>
              <a:gd name="connsiteX2" fmla="*/ 922421 w 922421"/>
              <a:gd name="connsiteY2" fmla="*/ 312821 h 1098884"/>
              <a:gd name="connsiteX3" fmla="*/ 0 w 922421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0 w 838200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368970 w 838200"/>
              <a:gd name="connsiteY3" fmla="*/ 753979 h 1098884"/>
              <a:gd name="connsiteX4" fmla="*/ 0 w 838200"/>
              <a:gd name="connsiteY4" fmla="*/ 1098884 h 1098884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818148 w 838200"/>
              <a:gd name="connsiteY2" fmla="*/ 320842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778043 w 838200"/>
              <a:gd name="connsiteY2" fmla="*/ 304800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790074"/>
              <a:gd name="connsiteY0" fmla="*/ 1114926 h 1122947"/>
              <a:gd name="connsiteX1" fmla="*/ 790074 w 790074"/>
              <a:gd name="connsiteY1" fmla="*/ 0 h 1122947"/>
              <a:gd name="connsiteX2" fmla="*/ 778043 w 790074"/>
              <a:gd name="connsiteY2" fmla="*/ 320842 h 1122947"/>
              <a:gd name="connsiteX3" fmla="*/ 296780 w 790074"/>
              <a:gd name="connsiteY3" fmla="*/ 1122947 h 1122947"/>
              <a:gd name="connsiteX4" fmla="*/ 0 w 790074"/>
              <a:gd name="connsiteY4" fmla="*/ 1114926 h 1122947"/>
              <a:gd name="connsiteX0" fmla="*/ 0 w 818148"/>
              <a:gd name="connsiteY0" fmla="*/ 1114926 h 1122947"/>
              <a:gd name="connsiteX1" fmla="*/ 790074 w 818148"/>
              <a:gd name="connsiteY1" fmla="*/ 0 h 1122947"/>
              <a:gd name="connsiteX2" fmla="*/ 818148 w 818148"/>
              <a:gd name="connsiteY2" fmla="*/ 312821 h 1122947"/>
              <a:gd name="connsiteX3" fmla="*/ 296780 w 818148"/>
              <a:gd name="connsiteY3" fmla="*/ 1122947 h 1122947"/>
              <a:gd name="connsiteX4" fmla="*/ 0 w 818148"/>
              <a:gd name="connsiteY4" fmla="*/ 1114926 h 112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148" h="1122947">
                <a:moveTo>
                  <a:pt x="0" y="1114926"/>
                </a:moveTo>
                <a:lnTo>
                  <a:pt x="790074" y="0"/>
                </a:lnTo>
                <a:lnTo>
                  <a:pt x="818148" y="312821"/>
                </a:lnTo>
                <a:lnTo>
                  <a:pt x="296780" y="1122947"/>
                </a:lnTo>
                <a:lnTo>
                  <a:pt x="0" y="111492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Gleichschenkliges Dreieck 12"/>
          <p:cNvSpPr/>
          <p:nvPr/>
        </p:nvSpPr>
        <p:spPr>
          <a:xfrm>
            <a:off x="10663988" y="2253916"/>
            <a:ext cx="409074" cy="1620253"/>
          </a:xfrm>
          <a:custGeom>
            <a:avLst/>
            <a:gdLst>
              <a:gd name="connsiteX0" fmla="*/ 0 w 1339516"/>
              <a:gd name="connsiteY0" fmla="*/ 954505 h 954505"/>
              <a:gd name="connsiteX1" fmla="*/ 669758 w 1339516"/>
              <a:gd name="connsiteY1" fmla="*/ 0 h 954505"/>
              <a:gd name="connsiteX2" fmla="*/ 1339516 w 1339516"/>
              <a:gd name="connsiteY2" fmla="*/ 954505 h 954505"/>
              <a:gd name="connsiteX3" fmla="*/ 0 w 1339516"/>
              <a:gd name="connsiteY3" fmla="*/ 954505 h 954505"/>
              <a:gd name="connsiteX0" fmla="*/ 0 w 922421"/>
              <a:gd name="connsiteY0" fmla="*/ 954505 h 954505"/>
              <a:gd name="connsiteX1" fmla="*/ 669758 w 922421"/>
              <a:gd name="connsiteY1" fmla="*/ 0 h 954505"/>
              <a:gd name="connsiteX2" fmla="*/ 922421 w 922421"/>
              <a:gd name="connsiteY2" fmla="*/ 168442 h 954505"/>
              <a:gd name="connsiteX3" fmla="*/ 0 w 922421"/>
              <a:gd name="connsiteY3" fmla="*/ 954505 h 954505"/>
              <a:gd name="connsiteX0" fmla="*/ 0 w 922421"/>
              <a:gd name="connsiteY0" fmla="*/ 1098884 h 1098884"/>
              <a:gd name="connsiteX1" fmla="*/ 838200 w 922421"/>
              <a:gd name="connsiteY1" fmla="*/ 0 h 1098884"/>
              <a:gd name="connsiteX2" fmla="*/ 922421 w 922421"/>
              <a:gd name="connsiteY2" fmla="*/ 312821 h 1098884"/>
              <a:gd name="connsiteX3" fmla="*/ 0 w 922421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0 w 838200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368970 w 838200"/>
              <a:gd name="connsiteY3" fmla="*/ 753979 h 1098884"/>
              <a:gd name="connsiteX4" fmla="*/ 0 w 838200"/>
              <a:gd name="connsiteY4" fmla="*/ 1098884 h 1098884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818148 w 838200"/>
              <a:gd name="connsiteY2" fmla="*/ 320842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557463"/>
              <a:gd name="connsiteY0" fmla="*/ 633663 h 1106905"/>
              <a:gd name="connsiteX1" fmla="*/ 557463 w 557463"/>
              <a:gd name="connsiteY1" fmla="*/ 0 h 1106905"/>
              <a:gd name="connsiteX2" fmla="*/ 537411 w 557463"/>
              <a:gd name="connsiteY2" fmla="*/ 320842 h 1106905"/>
              <a:gd name="connsiteX3" fmla="*/ 16043 w 557463"/>
              <a:gd name="connsiteY3" fmla="*/ 1106905 h 1106905"/>
              <a:gd name="connsiteX4" fmla="*/ 0 w 557463"/>
              <a:gd name="connsiteY4" fmla="*/ 633663 h 1106905"/>
              <a:gd name="connsiteX0" fmla="*/ 0 w 537411"/>
              <a:gd name="connsiteY0" fmla="*/ 1187116 h 1660358"/>
              <a:gd name="connsiteX1" fmla="*/ 340895 w 537411"/>
              <a:gd name="connsiteY1" fmla="*/ 0 h 1660358"/>
              <a:gd name="connsiteX2" fmla="*/ 537411 w 537411"/>
              <a:gd name="connsiteY2" fmla="*/ 874295 h 1660358"/>
              <a:gd name="connsiteX3" fmla="*/ 16043 w 537411"/>
              <a:gd name="connsiteY3" fmla="*/ 1660358 h 1660358"/>
              <a:gd name="connsiteX4" fmla="*/ 0 w 537411"/>
              <a:gd name="connsiteY4" fmla="*/ 1187116 h 1660358"/>
              <a:gd name="connsiteX0" fmla="*/ 0 w 409074"/>
              <a:gd name="connsiteY0" fmla="*/ 1187116 h 1660358"/>
              <a:gd name="connsiteX1" fmla="*/ 340895 w 409074"/>
              <a:gd name="connsiteY1" fmla="*/ 0 h 1660358"/>
              <a:gd name="connsiteX2" fmla="*/ 409074 w 409074"/>
              <a:gd name="connsiteY2" fmla="*/ 304801 h 1660358"/>
              <a:gd name="connsiteX3" fmla="*/ 16043 w 409074"/>
              <a:gd name="connsiteY3" fmla="*/ 1660358 h 1660358"/>
              <a:gd name="connsiteX4" fmla="*/ 0 w 409074"/>
              <a:gd name="connsiteY4" fmla="*/ 1187116 h 1660358"/>
              <a:gd name="connsiteX0" fmla="*/ 0 w 429126"/>
              <a:gd name="connsiteY0" fmla="*/ 1179095 h 1652337"/>
              <a:gd name="connsiteX1" fmla="*/ 429126 w 429126"/>
              <a:gd name="connsiteY1" fmla="*/ 0 h 1652337"/>
              <a:gd name="connsiteX2" fmla="*/ 409074 w 429126"/>
              <a:gd name="connsiteY2" fmla="*/ 296780 h 1652337"/>
              <a:gd name="connsiteX3" fmla="*/ 16043 w 429126"/>
              <a:gd name="connsiteY3" fmla="*/ 1652337 h 1652337"/>
              <a:gd name="connsiteX4" fmla="*/ 0 w 429126"/>
              <a:gd name="connsiteY4" fmla="*/ 1179095 h 1652337"/>
              <a:gd name="connsiteX0" fmla="*/ 0 w 409074"/>
              <a:gd name="connsiteY0" fmla="*/ 1203159 h 1676401"/>
              <a:gd name="connsiteX1" fmla="*/ 389021 w 409074"/>
              <a:gd name="connsiteY1" fmla="*/ 0 h 1676401"/>
              <a:gd name="connsiteX2" fmla="*/ 409074 w 409074"/>
              <a:gd name="connsiteY2" fmla="*/ 320844 h 1676401"/>
              <a:gd name="connsiteX3" fmla="*/ 16043 w 409074"/>
              <a:gd name="connsiteY3" fmla="*/ 1676401 h 1676401"/>
              <a:gd name="connsiteX4" fmla="*/ 0 w 409074"/>
              <a:gd name="connsiteY4" fmla="*/ 1203159 h 1676401"/>
              <a:gd name="connsiteX0" fmla="*/ 0 w 409074"/>
              <a:gd name="connsiteY0" fmla="*/ 1130969 h 1604211"/>
              <a:gd name="connsiteX1" fmla="*/ 389021 w 409074"/>
              <a:gd name="connsiteY1" fmla="*/ 0 h 1604211"/>
              <a:gd name="connsiteX2" fmla="*/ 409074 w 409074"/>
              <a:gd name="connsiteY2" fmla="*/ 248654 h 1604211"/>
              <a:gd name="connsiteX3" fmla="*/ 16043 w 409074"/>
              <a:gd name="connsiteY3" fmla="*/ 1604211 h 1604211"/>
              <a:gd name="connsiteX4" fmla="*/ 0 w 409074"/>
              <a:gd name="connsiteY4" fmla="*/ 1130969 h 1604211"/>
              <a:gd name="connsiteX0" fmla="*/ 0 w 409074"/>
              <a:gd name="connsiteY0" fmla="*/ 1187116 h 1660358"/>
              <a:gd name="connsiteX1" fmla="*/ 389021 w 409074"/>
              <a:gd name="connsiteY1" fmla="*/ 0 h 1660358"/>
              <a:gd name="connsiteX2" fmla="*/ 409074 w 409074"/>
              <a:gd name="connsiteY2" fmla="*/ 304801 h 1660358"/>
              <a:gd name="connsiteX3" fmla="*/ 16043 w 409074"/>
              <a:gd name="connsiteY3" fmla="*/ 1660358 h 1660358"/>
              <a:gd name="connsiteX4" fmla="*/ 0 w 409074"/>
              <a:gd name="connsiteY4" fmla="*/ 1187116 h 1660358"/>
              <a:gd name="connsiteX0" fmla="*/ 0 w 409074"/>
              <a:gd name="connsiteY0" fmla="*/ 1147011 h 1620253"/>
              <a:gd name="connsiteX1" fmla="*/ 389021 w 409074"/>
              <a:gd name="connsiteY1" fmla="*/ 0 h 1620253"/>
              <a:gd name="connsiteX2" fmla="*/ 409074 w 409074"/>
              <a:gd name="connsiteY2" fmla="*/ 264696 h 1620253"/>
              <a:gd name="connsiteX3" fmla="*/ 16043 w 409074"/>
              <a:gd name="connsiteY3" fmla="*/ 1620253 h 1620253"/>
              <a:gd name="connsiteX4" fmla="*/ 0 w 409074"/>
              <a:gd name="connsiteY4" fmla="*/ 1147011 h 162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074" h="1620253">
                <a:moveTo>
                  <a:pt x="0" y="1147011"/>
                </a:moveTo>
                <a:lnTo>
                  <a:pt x="389021" y="0"/>
                </a:lnTo>
                <a:lnTo>
                  <a:pt x="409074" y="264696"/>
                </a:lnTo>
                <a:lnTo>
                  <a:pt x="16043" y="1620253"/>
                </a:lnTo>
                <a:lnTo>
                  <a:pt x="0" y="114701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7648076" y="2237874"/>
            <a:ext cx="3408944" cy="320842"/>
          </a:xfrm>
          <a:custGeom>
            <a:avLst/>
            <a:gdLst>
              <a:gd name="connsiteX0" fmla="*/ 0 w 3441030"/>
              <a:gd name="connsiteY0" fmla="*/ 0 h 320842"/>
              <a:gd name="connsiteX1" fmla="*/ 3441030 w 3441030"/>
              <a:gd name="connsiteY1" fmla="*/ 0 h 320842"/>
              <a:gd name="connsiteX2" fmla="*/ 3441030 w 3441030"/>
              <a:gd name="connsiteY2" fmla="*/ 320842 h 320842"/>
              <a:gd name="connsiteX3" fmla="*/ 0 w 3441030"/>
              <a:gd name="connsiteY3" fmla="*/ 320842 h 320842"/>
              <a:gd name="connsiteX4" fmla="*/ 0 w 3441030"/>
              <a:gd name="connsiteY4" fmla="*/ 0 h 320842"/>
              <a:gd name="connsiteX0" fmla="*/ 24064 w 3465094"/>
              <a:gd name="connsiteY0" fmla="*/ 0 h 360948"/>
              <a:gd name="connsiteX1" fmla="*/ 3465094 w 3465094"/>
              <a:gd name="connsiteY1" fmla="*/ 0 h 360948"/>
              <a:gd name="connsiteX2" fmla="*/ 3465094 w 3465094"/>
              <a:gd name="connsiteY2" fmla="*/ 320842 h 360948"/>
              <a:gd name="connsiteX3" fmla="*/ 0 w 3465094"/>
              <a:gd name="connsiteY3" fmla="*/ 360948 h 360948"/>
              <a:gd name="connsiteX4" fmla="*/ 24064 w 3465094"/>
              <a:gd name="connsiteY4" fmla="*/ 0 h 360948"/>
              <a:gd name="connsiteX0" fmla="*/ 0 w 3441030"/>
              <a:gd name="connsiteY0" fmla="*/ 0 h 368969"/>
              <a:gd name="connsiteX1" fmla="*/ 3441030 w 3441030"/>
              <a:gd name="connsiteY1" fmla="*/ 0 h 368969"/>
              <a:gd name="connsiteX2" fmla="*/ 3441030 w 3441030"/>
              <a:gd name="connsiteY2" fmla="*/ 320842 h 368969"/>
              <a:gd name="connsiteX3" fmla="*/ 0 w 3441030"/>
              <a:gd name="connsiteY3" fmla="*/ 368969 h 368969"/>
              <a:gd name="connsiteX4" fmla="*/ 0 w 3441030"/>
              <a:gd name="connsiteY4" fmla="*/ 0 h 368969"/>
              <a:gd name="connsiteX0" fmla="*/ 0 w 3441030"/>
              <a:gd name="connsiteY0" fmla="*/ 0 h 368969"/>
              <a:gd name="connsiteX1" fmla="*/ 3441030 w 3441030"/>
              <a:gd name="connsiteY1" fmla="*/ 0 h 368969"/>
              <a:gd name="connsiteX2" fmla="*/ 3312693 w 3441030"/>
              <a:gd name="connsiteY2" fmla="*/ 336884 h 368969"/>
              <a:gd name="connsiteX3" fmla="*/ 0 w 3441030"/>
              <a:gd name="connsiteY3" fmla="*/ 368969 h 368969"/>
              <a:gd name="connsiteX4" fmla="*/ 0 w 3441030"/>
              <a:gd name="connsiteY4" fmla="*/ 0 h 368969"/>
              <a:gd name="connsiteX0" fmla="*/ 16043 w 3441030"/>
              <a:gd name="connsiteY0" fmla="*/ 88232 h 368969"/>
              <a:gd name="connsiteX1" fmla="*/ 3441030 w 3441030"/>
              <a:gd name="connsiteY1" fmla="*/ 0 h 368969"/>
              <a:gd name="connsiteX2" fmla="*/ 3312693 w 3441030"/>
              <a:gd name="connsiteY2" fmla="*/ 336884 h 368969"/>
              <a:gd name="connsiteX3" fmla="*/ 0 w 3441030"/>
              <a:gd name="connsiteY3" fmla="*/ 368969 h 368969"/>
              <a:gd name="connsiteX4" fmla="*/ 16043 w 3441030"/>
              <a:gd name="connsiteY4" fmla="*/ 88232 h 368969"/>
              <a:gd name="connsiteX0" fmla="*/ 16043 w 3424988"/>
              <a:gd name="connsiteY0" fmla="*/ 48126 h 328863"/>
              <a:gd name="connsiteX1" fmla="*/ 3424988 w 3424988"/>
              <a:gd name="connsiteY1" fmla="*/ 0 h 328863"/>
              <a:gd name="connsiteX2" fmla="*/ 3312693 w 3424988"/>
              <a:gd name="connsiteY2" fmla="*/ 296778 h 328863"/>
              <a:gd name="connsiteX3" fmla="*/ 0 w 3424988"/>
              <a:gd name="connsiteY3" fmla="*/ 328863 h 328863"/>
              <a:gd name="connsiteX4" fmla="*/ 16043 w 3424988"/>
              <a:gd name="connsiteY4" fmla="*/ 48126 h 328863"/>
              <a:gd name="connsiteX0" fmla="*/ 0 w 3408945"/>
              <a:gd name="connsiteY0" fmla="*/ 48126 h 320842"/>
              <a:gd name="connsiteX1" fmla="*/ 3408945 w 3408945"/>
              <a:gd name="connsiteY1" fmla="*/ 0 h 320842"/>
              <a:gd name="connsiteX2" fmla="*/ 3296650 w 3408945"/>
              <a:gd name="connsiteY2" fmla="*/ 296778 h 320842"/>
              <a:gd name="connsiteX3" fmla="*/ 24062 w 3408945"/>
              <a:gd name="connsiteY3" fmla="*/ 320842 h 320842"/>
              <a:gd name="connsiteX4" fmla="*/ 0 w 3408945"/>
              <a:gd name="connsiteY4" fmla="*/ 48126 h 320842"/>
              <a:gd name="connsiteX0" fmla="*/ 0 w 3433008"/>
              <a:gd name="connsiteY0" fmla="*/ 24063 h 320842"/>
              <a:gd name="connsiteX1" fmla="*/ 3433008 w 3433008"/>
              <a:gd name="connsiteY1" fmla="*/ 0 h 320842"/>
              <a:gd name="connsiteX2" fmla="*/ 3320713 w 3433008"/>
              <a:gd name="connsiteY2" fmla="*/ 296778 h 320842"/>
              <a:gd name="connsiteX3" fmla="*/ 48125 w 3433008"/>
              <a:gd name="connsiteY3" fmla="*/ 320842 h 320842"/>
              <a:gd name="connsiteX4" fmla="*/ 0 w 3433008"/>
              <a:gd name="connsiteY4" fmla="*/ 24063 h 320842"/>
              <a:gd name="connsiteX0" fmla="*/ 0 w 3408944"/>
              <a:gd name="connsiteY0" fmla="*/ 32084 h 320842"/>
              <a:gd name="connsiteX1" fmla="*/ 3408944 w 3408944"/>
              <a:gd name="connsiteY1" fmla="*/ 0 h 320842"/>
              <a:gd name="connsiteX2" fmla="*/ 3296649 w 3408944"/>
              <a:gd name="connsiteY2" fmla="*/ 296778 h 320842"/>
              <a:gd name="connsiteX3" fmla="*/ 24061 w 3408944"/>
              <a:gd name="connsiteY3" fmla="*/ 320842 h 320842"/>
              <a:gd name="connsiteX4" fmla="*/ 0 w 3408944"/>
              <a:gd name="connsiteY4" fmla="*/ 32084 h 32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08944" h="320842">
                <a:moveTo>
                  <a:pt x="0" y="32084"/>
                </a:moveTo>
                <a:lnTo>
                  <a:pt x="3408944" y="0"/>
                </a:lnTo>
                <a:lnTo>
                  <a:pt x="3296649" y="296778"/>
                </a:lnTo>
                <a:lnTo>
                  <a:pt x="24061" y="320842"/>
                </a:lnTo>
                <a:lnTo>
                  <a:pt x="0" y="3208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6537807" y="339290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7264567" y="218938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11073062" y="214927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10713621" y="338452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7900121" y="3970239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40 – 2x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0811763" y="2962869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40 – 2x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8901862" y="1892620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40 – 2x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6348769" y="255871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40 – 2x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6339222" y="4435641"/>
            <a:ext cx="52405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 sieht die Schachtel etwa aus.</a:t>
            </a:r>
          </a:p>
          <a:p>
            <a:r>
              <a:rPr lang="de-DE" dirty="0" smtClean="0"/>
              <a:t>X ist die Höhe der umgeklappten Einschnitte.</a:t>
            </a:r>
          </a:p>
          <a:p>
            <a:r>
              <a:rPr lang="de-DE" dirty="0" smtClean="0"/>
              <a:t>Die Breite und Länge ist das , was übrigbleibt.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1993232" y="1058779"/>
            <a:ext cx="786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Um die Schachtel herzustellen, klappt man an den Einschnitten hoch.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54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m 1"/>
          <p:cNvSpPr/>
          <p:nvPr/>
        </p:nvSpPr>
        <p:spPr>
          <a:xfrm>
            <a:off x="1559169" y="1856154"/>
            <a:ext cx="148493" cy="446258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Parallelogramm 2"/>
          <p:cNvSpPr/>
          <p:nvPr/>
        </p:nvSpPr>
        <p:spPr>
          <a:xfrm>
            <a:off x="1684215" y="1809262"/>
            <a:ext cx="62523" cy="4509476"/>
          </a:xfrm>
          <a:custGeom>
            <a:avLst/>
            <a:gdLst>
              <a:gd name="connsiteX0" fmla="*/ 0 w 62523"/>
              <a:gd name="connsiteY0" fmla="*/ 4509476 h 4509476"/>
              <a:gd name="connsiteX1" fmla="*/ 15631 w 62523"/>
              <a:gd name="connsiteY1" fmla="*/ 0 h 4509476"/>
              <a:gd name="connsiteX2" fmla="*/ 62523 w 62523"/>
              <a:gd name="connsiteY2" fmla="*/ 0 h 4509476"/>
              <a:gd name="connsiteX3" fmla="*/ 46892 w 62523"/>
              <a:gd name="connsiteY3" fmla="*/ 4509476 h 4509476"/>
              <a:gd name="connsiteX4" fmla="*/ 0 w 62523"/>
              <a:gd name="connsiteY4" fmla="*/ 4509476 h 4509476"/>
              <a:gd name="connsiteX0" fmla="*/ 0 w 62523"/>
              <a:gd name="connsiteY0" fmla="*/ 4509476 h 4509476"/>
              <a:gd name="connsiteX1" fmla="*/ 23447 w 62523"/>
              <a:gd name="connsiteY1" fmla="*/ 62523 h 4509476"/>
              <a:gd name="connsiteX2" fmla="*/ 62523 w 62523"/>
              <a:gd name="connsiteY2" fmla="*/ 0 h 4509476"/>
              <a:gd name="connsiteX3" fmla="*/ 46892 w 62523"/>
              <a:gd name="connsiteY3" fmla="*/ 4509476 h 4509476"/>
              <a:gd name="connsiteX4" fmla="*/ 0 w 62523"/>
              <a:gd name="connsiteY4" fmla="*/ 4509476 h 4509476"/>
              <a:gd name="connsiteX0" fmla="*/ 0 w 78846"/>
              <a:gd name="connsiteY0" fmla="*/ 4509476 h 4509476"/>
              <a:gd name="connsiteX1" fmla="*/ 23447 w 78846"/>
              <a:gd name="connsiteY1" fmla="*/ 62523 h 4509476"/>
              <a:gd name="connsiteX2" fmla="*/ 62523 w 78846"/>
              <a:gd name="connsiteY2" fmla="*/ 0 h 4509476"/>
              <a:gd name="connsiteX3" fmla="*/ 78154 w 78846"/>
              <a:gd name="connsiteY3" fmla="*/ 4431322 h 4509476"/>
              <a:gd name="connsiteX4" fmla="*/ 0 w 78846"/>
              <a:gd name="connsiteY4" fmla="*/ 4509476 h 4509476"/>
              <a:gd name="connsiteX0" fmla="*/ 0 w 62523"/>
              <a:gd name="connsiteY0" fmla="*/ 4509476 h 4509476"/>
              <a:gd name="connsiteX1" fmla="*/ 23447 w 62523"/>
              <a:gd name="connsiteY1" fmla="*/ 62523 h 4509476"/>
              <a:gd name="connsiteX2" fmla="*/ 62523 w 62523"/>
              <a:gd name="connsiteY2" fmla="*/ 0 h 4509476"/>
              <a:gd name="connsiteX3" fmla="*/ 46892 w 62523"/>
              <a:gd name="connsiteY3" fmla="*/ 4446952 h 4509476"/>
              <a:gd name="connsiteX4" fmla="*/ 0 w 62523"/>
              <a:gd name="connsiteY4" fmla="*/ 4509476 h 4509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23" h="4509476">
                <a:moveTo>
                  <a:pt x="0" y="4509476"/>
                </a:moveTo>
                <a:cubicBezTo>
                  <a:pt x="5210" y="3006317"/>
                  <a:pt x="18237" y="1565682"/>
                  <a:pt x="23447" y="62523"/>
                </a:cubicBezTo>
                <a:cubicBezTo>
                  <a:pt x="39078" y="62523"/>
                  <a:pt x="46892" y="0"/>
                  <a:pt x="62523" y="0"/>
                </a:cubicBezTo>
                <a:cubicBezTo>
                  <a:pt x="57313" y="1503159"/>
                  <a:pt x="52102" y="2943793"/>
                  <a:pt x="46892" y="4446952"/>
                </a:cubicBezTo>
                <a:lnTo>
                  <a:pt x="0" y="450947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arallelogramm 4"/>
          <p:cNvSpPr/>
          <p:nvPr/>
        </p:nvSpPr>
        <p:spPr>
          <a:xfrm>
            <a:off x="1584631" y="1800773"/>
            <a:ext cx="162107" cy="55381"/>
          </a:xfrm>
          <a:custGeom>
            <a:avLst/>
            <a:gdLst>
              <a:gd name="connsiteX0" fmla="*/ 0 w 187569"/>
              <a:gd name="connsiteY0" fmla="*/ 78154 h 78154"/>
              <a:gd name="connsiteX1" fmla="*/ 19539 w 187569"/>
              <a:gd name="connsiteY1" fmla="*/ 0 h 78154"/>
              <a:gd name="connsiteX2" fmla="*/ 187569 w 187569"/>
              <a:gd name="connsiteY2" fmla="*/ 0 h 78154"/>
              <a:gd name="connsiteX3" fmla="*/ 168031 w 187569"/>
              <a:gd name="connsiteY3" fmla="*/ 78154 h 78154"/>
              <a:gd name="connsiteX4" fmla="*/ 0 w 187569"/>
              <a:gd name="connsiteY4" fmla="*/ 78154 h 78154"/>
              <a:gd name="connsiteX0" fmla="*/ 27354 w 168030"/>
              <a:gd name="connsiteY0" fmla="*/ 62524 h 78154"/>
              <a:gd name="connsiteX1" fmla="*/ 0 w 168030"/>
              <a:gd name="connsiteY1" fmla="*/ 0 h 78154"/>
              <a:gd name="connsiteX2" fmla="*/ 168030 w 168030"/>
              <a:gd name="connsiteY2" fmla="*/ 0 h 78154"/>
              <a:gd name="connsiteX3" fmla="*/ 148492 w 168030"/>
              <a:gd name="connsiteY3" fmla="*/ 78154 h 78154"/>
              <a:gd name="connsiteX4" fmla="*/ 27354 w 168030"/>
              <a:gd name="connsiteY4" fmla="*/ 62524 h 78154"/>
              <a:gd name="connsiteX0" fmla="*/ 27354 w 191842"/>
              <a:gd name="connsiteY0" fmla="*/ 62524 h 78154"/>
              <a:gd name="connsiteX1" fmla="*/ 0 w 191842"/>
              <a:gd name="connsiteY1" fmla="*/ 0 h 78154"/>
              <a:gd name="connsiteX2" fmla="*/ 191842 w 191842"/>
              <a:gd name="connsiteY2" fmla="*/ 28575 h 78154"/>
              <a:gd name="connsiteX3" fmla="*/ 148492 w 191842"/>
              <a:gd name="connsiteY3" fmla="*/ 78154 h 78154"/>
              <a:gd name="connsiteX4" fmla="*/ 27354 w 191842"/>
              <a:gd name="connsiteY4" fmla="*/ 62524 h 78154"/>
              <a:gd name="connsiteX0" fmla="*/ 29735 w 191842"/>
              <a:gd name="connsiteY0" fmla="*/ 83956 h 83956"/>
              <a:gd name="connsiteX1" fmla="*/ 0 w 191842"/>
              <a:gd name="connsiteY1" fmla="*/ 0 h 83956"/>
              <a:gd name="connsiteX2" fmla="*/ 191842 w 191842"/>
              <a:gd name="connsiteY2" fmla="*/ 28575 h 83956"/>
              <a:gd name="connsiteX3" fmla="*/ 148492 w 191842"/>
              <a:gd name="connsiteY3" fmla="*/ 78154 h 83956"/>
              <a:gd name="connsiteX4" fmla="*/ 29735 w 191842"/>
              <a:gd name="connsiteY4" fmla="*/ 83956 h 83956"/>
              <a:gd name="connsiteX0" fmla="*/ 0 w 162107"/>
              <a:gd name="connsiteY0" fmla="*/ 55381 h 55381"/>
              <a:gd name="connsiteX1" fmla="*/ 58371 w 162107"/>
              <a:gd name="connsiteY1" fmla="*/ 7144 h 55381"/>
              <a:gd name="connsiteX2" fmla="*/ 162107 w 162107"/>
              <a:gd name="connsiteY2" fmla="*/ 0 h 55381"/>
              <a:gd name="connsiteX3" fmla="*/ 118757 w 162107"/>
              <a:gd name="connsiteY3" fmla="*/ 49579 h 55381"/>
              <a:gd name="connsiteX4" fmla="*/ 0 w 162107"/>
              <a:gd name="connsiteY4" fmla="*/ 55381 h 55381"/>
              <a:gd name="connsiteX0" fmla="*/ 0 w 162107"/>
              <a:gd name="connsiteY0" fmla="*/ 57762 h 57762"/>
              <a:gd name="connsiteX1" fmla="*/ 46465 w 162107"/>
              <a:gd name="connsiteY1" fmla="*/ 0 h 57762"/>
              <a:gd name="connsiteX2" fmla="*/ 162107 w 162107"/>
              <a:gd name="connsiteY2" fmla="*/ 2381 h 57762"/>
              <a:gd name="connsiteX3" fmla="*/ 118757 w 162107"/>
              <a:gd name="connsiteY3" fmla="*/ 51960 h 57762"/>
              <a:gd name="connsiteX4" fmla="*/ 0 w 162107"/>
              <a:gd name="connsiteY4" fmla="*/ 57762 h 57762"/>
              <a:gd name="connsiteX0" fmla="*/ 0 w 162107"/>
              <a:gd name="connsiteY0" fmla="*/ 55381 h 55381"/>
              <a:gd name="connsiteX1" fmla="*/ 55990 w 162107"/>
              <a:gd name="connsiteY1" fmla="*/ 2382 h 55381"/>
              <a:gd name="connsiteX2" fmla="*/ 162107 w 162107"/>
              <a:gd name="connsiteY2" fmla="*/ 0 h 55381"/>
              <a:gd name="connsiteX3" fmla="*/ 118757 w 162107"/>
              <a:gd name="connsiteY3" fmla="*/ 49579 h 55381"/>
              <a:gd name="connsiteX4" fmla="*/ 0 w 162107"/>
              <a:gd name="connsiteY4" fmla="*/ 55381 h 5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107" h="55381">
                <a:moveTo>
                  <a:pt x="0" y="55381"/>
                </a:moveTo>
                <a:lnTo>
                  <a:pt x="55990" y="2382"/>
                </a:lnTo>
                <a:lnTo>
                  <a:pt x="162107" y="0"/>
                </a:lnTo>
                <a:lnTo>
                  <a:pt x="118757" y="49579"/>
                </a:lnTo>
                <a:lnTo>
                  <a:pt x="0" y="5538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r Verbinder 8"/>
          <p:cNvCxnSpPr>
            <a:stCxn id="5" idx="1"/>
            <a:endCxn id="5" idx="1"/>
          </p:cNvCxnSpPr>
          <p:nvPr/>
        </p:nvCxnSpPr>
        <p:spPr>
          <a:xfrm>
            <a:off x="1640621" y="180315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arallelogramm 13"/>
          <p:cNvSpPr/>
          <p:nvPr/>
        </p:nvSpPr>
        <p:spPr>
          <a:xfrm>
            <a:off x="3849686" y="5167774"/>
            <a:ext cx="1323660" cy="978336"/>
          </a:xfrm>
          <a:custGeom>
            <a:avLst/>
            <a:gdLst>
              <a:gd name="connsiteX0" fmla="*/ 0 w 370490"/>
              <a:gd name="connsiteY0" fmla="*/ 985345 h 985345"/>
              <a:gd name="connsiteX1" fmla="*/ 92623 w 370490"/>
              <a:gd name="connsiteY1" fmla="*/ 0 h 985345"/>
              <a:gd name="connsiteX2" fmla="*/ 370490 w 370490"/>
              <a:gd name="connsiteY2" fmla="*/ 0 h 985345"/>
              <a:gd name="connsiteX3" fmla="*/ 277868 w 370490"/>
              <a:gd name="connsiteY3" fmla="*/ 985345 h 985345"/>
              <a:gd name="connsiteX4" fmla="*/ 0 w 370490"/>
              <a:gd name="connsiteY4" fmla="*/ 985345 h 985345"/>
              <a:gd name="connsiteX0" fmla="*/ 0 w 396684"/>
              <a:gd name="connsiteY0" fmla="*/ 942482 h 985345"/>
              <a:gd name="connsiteX1" fmla="*/ 118817 w 396684"/>
              <a:gd name="connsiteY1" fmla="*/ 0 h 985345"/>
              <a:gd name="connsiteX2" fmla="*/ 396684 w 396684"/>
              <a:gd name="connsiteY2" fmla="*/ 0 h 985345"/>
              <a:gd name="connsiteX3" fmla="*/ 304062 w 396684"/>
              <a:gd name="connsiteY3" fmla="*/ 985345 h 985345"/>
              <a:gd name="connsiteX4" fmla="*/ 0 w 396684"/>
              <a:gd name="connsiteY4" fmla="*/ 942482 h 985345"/>
              <a:gd name="connsiteX0" fmla="*/ 0 w 396684"/>
              <a:gd name="connsiteY0" fmla="*/ 942482 h 1011538"/>
              <a:gd name="connsiteX1" fmla="*/ 118817 w 396684"/>
              <a:gd name="connsiteY1" fmla="*/ 0 h 1011538"/>
              <a:gd name="connsiteX2" fmla="*/ 396684 w 396684"/>
              <a:gd name="connsiteY2" fmla="*/ 0 h 1011538"/>
              <a:gd name="connsiteX3" fmla="*/ 13549 w 396684"/>
              <a:gd name="connsiteY3" fmla="*/ 1011538 h 1011538"/>
              <a:gd name="connsiteX4" fmla="*/ 0 w 396684"/>
              <a:gd name="connsiteY4" fmla="*/ 942482 h 1011538"/>
              <a:gd name="connsiteX0" fmla="*/ 0 w 396684"/>
              <a:gd name="connsiteY0" fmla="*/ 966295 h 1035351"/>
              <a:gd name="connsiteX1" fmla="*/ 111673 w 396684"/>
              <a:gd name="connsiteY1" fmla="*/ 0 h 1035351"/>
              <a:gd name="connsiteX2" fmla="*/ 396684 w 396684"/>
              <a:gd name="connsiteY2" fmla="*/ 23813 h 1035351"/>
              <a:gd name="connsiteX3" fmla="*/ 13549 w 396684"/>
              <a:gd name="connsiteY3" fmla="*/ 1035351 h 1035351"/>
              <a:gd name="connsiteX4" fmla="*/ 0 w 396684"/>
              <a:gd name="connsiteY4" fmla="*/ 966295 h 1035351"/>
              <a:gd name="connsiteX0" fmla="*/ 0 w 122840"/>
              <a:gd name="connsiteY0" fmla="*/ 966295 h 1035351"/>
              <a:gd name="connsiteX1" fmla="*/ 111673 w 122840"/>
              <a:gd name="connsiteY1" fmla="*/ 0 h 1035351"/>
              <a:gd name="connsiteX2" fmla="*/ 122840 w 122840"/>
              <a:gd name="connsiteY2" fmla="*/ 40481 h 1035351"/>
              <a:gd name="connsiteX3" fmla="*/ 13549 w 122840"/>
              <a:gd name="connsiteY3" fmla="*/ 1035351 h 1035351"/>
              <a:gd name="connsiteX4" fmla="*/ 0 w 122840"/>
              <a:gd name="connsiteY4" fmla="*/ 966295 h 1035351"/>
              <a:gd name="connsiteX0" fmla="*/ 0 w 375252"/>
              <a:gd name="connsiteY0" fmla="*/ 966295 h 1035351"/>
              <a:gd name="connsiteX1" fmla="*/ 111673 w 375252"/>
              <a:gd name="connsiteY1" fmla="*/ 0 h 1035351"/>
              <a:gd name="connsiteX2" fmla="*/ 375252 w 375252"/>
              <a:gd name="connsiteY2" fmla="*/ 23813 h 1035351"/>
              <a:gd name="connsiteX3" fmla="*/ 13549 w 375252"/>
              <a:gd name="connsiteY3" fmla="*/ 1035351 h 1035351"/>
              <a:gd name="connsiteX4" fmla="*/ 0 w 375252"/>
              <a:gd name="connsiteY4" fmla="*/ 966295 h 1035351"/>
              <a:gd name="connsiteX0" fmla="*/ 0 w 378373"/>
              <a:gd name="connsiteY0" fmla="*/ 980582 h 1049638"/>
              <a:gd name="connsiteX1" fmla="*/ 378373 w 378373"/>
              <a:gd name="connsiteY1" fmla="*/ 0 h 1049638"/>
              <a:gd name="connsiteX2" fmla="*/ 375252 w 378373"/>
              <a:gd name="connsiteY2" fmla="*/ 38100 h 1049638"/>
              <a:gd name="connsiteX3" fmla="*/ 13549 w 378373"/>
              <a:gd name="connsiteY3" fmla="*/ 1049638 h 1049638"/>
              <a:gd name="connsiteX4" fmla="*/ 0 w 378373"/>
              <a:gd name="connsiteY4" fmla="*/ 980582 h 1049638"/>
              <a:gd name="connsiteX0" fmla="*/ 0 w 382395"/>
              <a:gd name="connsiteY0" fmla="*/ 980582 h 1049638"/>
              <a:gd name="connsiteX1" fmla="*/ 378373 w 382395"/>
              <a:gd name="connsiteY1" fmla="*/ 0 h 1049638"/>
              <a:gd name="connsiteX2" fmla="*/ 382395 w 382395"/>
              <a:gd name="connsiteY2" fmla="*/ 38100 h 1049638"/>
              <a:gd name="connsiteX3" fmla="*/ 13549 w 382395"/>
              <a:gd name="connsiteY3" fmla="*/ 1049638 h 1049638"/>
              <a:gd name="connsiteX4" fmla="*/ 0 w 382395"/>
              <a:gd name="connsiteY4" fmla="*/ 980582 h 1049638"/>
              <a:gd name="connsiteX0" fmla="*/ 0 w 382395"/>
              <a:gd name="connsiteY0" fmla="*/ 980582 h 1049638"/>
              <a:gd name="connsiteX1" fmla="*/ 378373 w 382395"/>
              <a:gd name="connsiteY1" fmla="*/ 0 h 1049638"/>
              <a:gd name="connsiteX2" fmla="*/ 382395 w 382395"/>
              <a:gd name="connsiteY2" fmla="*/ 38100 h 1049638"/>
              <a:gd name="connsiteX3" fmla="*/ 13549 w 382395"/>
              <a:gd name="connsiteY3" fmla="*/ 1049638 h 1049638"/>
              <a:gd name="connsiteX4" fmla="*/ 0 w 382395"/>
              <a:gd name="connsiteY4" fmla="*/ 980582 h 1049638"/>
              <a:gd name="connsiteX0" fmla="*/ 739 w 383134"/>
              <a:gd name="connsiteY0" fmla="*/ 980582 h 1030588"/>
              <a:gd name="connsiteX1" fmla="*/ 379112 w 383134"/>
              <a:gd name="connsiteY1" fmla="*/ 0 h 1030588"/>
              <a:gd name="connsiteX2" fmla="*/ 383134 w 383134"/>
              <a:gd name="connsiteY2" fmla="*/ 38100 h 1030588"/>
              <a:gd name="connsiteX3" fmla="*/ 0 w 383134"/>
              <a:gd name="connsiteY3" fmla="*/ 1030588 h 1030588"/>
              <a:gd name="connsiteX4" fmla="*/ 739 w 383134"/>
              <a:gd name="connsiteY4" fmla="*/ 980582 h 1030588"/>
              <a:gd name="connsiteX0" fmla="*/ 941265 w 1323660"/>
              <a:gd name="connsiteY0" fmla="*/ 980582 h 985149"/>
              <a:gd name="connsiteX1" fmla="*/ 1319638 w 1323660"/>
              <a:gd name="connsiteY1" fmla="*/ 0 h 985149"/>
              <a:gd name="connsiteX2" fmla="*/ 1323660 w 1323660"/>
              <a:gd name="connsiteY2" fmla="*/ 38100 h 985149"/>
              <a:gd name="connsiteX3" fmla="*/ 0 w 1323660"/>
              <a:gd name="connsiteY3" fmla="*/ 978336 h 985149"/>
              <a:gd name="connsiteX4" fmla="*/ 941265 w 1323660"/>
              <a:gd name="connsiteY4" fmla="*/ 980582 h 985149"/>
              <a:gd name="connsiteX0" fmla="*/ 739 w 1323660"/>
              <a:gd name="connsiteY0" fmla="*/ 915268 h 978336"/>
              <a:gd name="connsiteX1" fmla="*/ 1319638 w 1323660"/>
              <a:gd name="connsiteY1" fmla="*/ 0 h 978336"/>
              <a:gd name="connsiteX2" fmla="*/ 1323660 w 1323660"/>
              <a:gd name="connsiteY2" fmla="*/ 38100 h 978336"/>
              <a:gd name="connsiteX3" fmla="*/ 0 w 1323660"/>
              <a:gd name="connsiteY3" fmla="*/ 978336 h 978336"/>
              <a:gd name="connsiteX4" fmla="*/ 739 w 1323660"/>
              <a:gd name="connsiteY4" fmla="*/ 915268 h 978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3660" h="978336">
                <a:moveTo>
                  <a:pt x="739" y="915268"/>
                </a:moveTo>
                <a:lnTo>
                  <a:pt x="1319638" y="0"/>
                </a:lnTo>
                <a:lnTo>
                  <a:pt x="1323660" y="38100"/>
                </a:lnTo>
                <a:lnTo>
                  <a:pt x="0" y="978336"/>
                </a:lnTo>
                <a:cubicBezTo>
                  <a:pt x="246" y="961667"/>
                  <a:pt x="493" y="931937"/>
                  <a:pt x="739" y="91526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5185058" y="5115303"/>
            <a:ext cx="3451521" cy="94705"/>
          </a:xfrm>
          <a:custGeom>
            <a:avLst/>
            <a:gdLst>
              <a:gd name="connsiteX0" fmla="*/ 0 w 4398579"/>
              <a:gd name="connsiteY0" fmla="*/ 0 h 45719"/>
              <a:gd name="connsiteX1" fmla="*/ 4398579 w 4398579"/>
              <a:gd name="connsiteY1" fmla="*/ 0 h 45719"/>
              <a:gd name="connsiteX2" fmla="*/ 4398579 w 4398579"/>
              <a:gd name="connsiteY2" fmla="*/ 45719 h 45719"/>
              <a:gd name="connsiteX3" fmla="*/ 0 w 4398579"/>
              <a:gd name="connsiteY3" fmla="*/ 45719 h 45719"/>
              <a:gd name="connsiteX4" fmla="*/ 0 w 4398579"/>
              <a:gd name="connsiteY4" fmla="*/ 0 h 45719"/>
              <a:gd name="connsiteX0" fmla="*/ 0 w 4398579"/>
              <a:gd name="connsiteY0" fmla="*/ 48986 h 94705"/>
              <a:gd name="connsiteX1" fmla="*/ 3451521 w 4398579"/>
              <a:gd name="connsiteY1" fmla="*/ 0 h 94705"/>
              <a:gd name="connsiteX2" fmla="*/ 4398579 w 4398579"/>
              <a:gd name="connsiteY2" fmla="*/ 94705 h 94705"/>
              <a:gd name="connsiteX3" fmla="*/ 0 w 4398579"/>
              <a:gd name="connsiteY3" fmla="*/ 94705 h 94705"/>
              <a:gd name="connsiteX4" fmla="*/ 0 w 4398579"/>
              <a:gd name="connsiteY4" fmla="*/ 48986 h 94705"/>
              <a:gd name="connsiteX0" fmla="*/ 0 w 3451521"/>
              <a:gd name="connsiteY0" fmla="*/ 48986 h 94705"/>
              <a:gd name="connsiteX1" fmla="*/ 3451521 w 3451521"/>
              <a:gd name="connsiteY1" fmla="*/ 0 h 94705"/>
              <a:gd name="connsiteX2" fmla="*/ 3431928 w 3451521"/>
              <a:gd name="connsiteY2" fmla="*/ 45719 h 94705"/>
              <a:gd name="connsiteX3" fmla="*/ 0 w 3451521"/>
              <a:gd name="connsiteY3" fmla="*/ 94705 h 94705"/>
              <a:gd name="connsiteX4" fmla="*/ 0 w 3451521"/>
              <a:gd name="connsiteY4" fmla="*/ 48986 h 94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1521" h="94705">
                <a:moveTo>
                  <a:pt x="0" y="48986"/>
                </a:moveTo>
                <a:lnTo>
                  <a:pt x="3451521" y="0"/>
                </a:lnTo>
                <a:lnTo>
                  <a:pt x="3431928" y="45719"/>
                </a:lnTo>
                <a:lnTo>
                  <a:pt x="0" y="94705"/>
                </a:lnTo>
                <a:lnTo>
                  <a:pt x="0" y="4898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arallelogramm 12"/>
          <p:cNvSpPr/>
          <p:nvPr/>
        </p:nvSpPr>
        <p:spPr>
          <a:xfrm>
            <a:off x="3848264" y="5155324"/>
            <a:ext cx="4792717" cy="985345"/>
          </a:xfrm>
          <a:custGeom>
            <a:avLst/>
            <a:gdLst>
              <a:gd name="connsiteX0" fmla="*/ 0 w 4713890"/>
              <a:gd name="connsiteY0" fmla="*/ 1150883 h 1150883"/>
              <a:gd name="connsiteX1" fmla="*/ 287721 w 4713890"/>
              <a:gd name="connsiteY1" fmla="*/ 0 h 1150883"/>
              <a:gd name="connsiteX2" fmla="*/ 4713890 w 4713890"/>
              <a:gd name="connsiteY2" fmla="*/ 0 h 1150883"/>
              <a:gd name="connsiteX3" fmla="*/ 4426169 w 4713890"/>
              <a:gd name="connsiteY3" fmla="*/ 1150883 h 1150883"/>
              <a:gd name="connsiteX4" fmla="*/ 0 w 4713890"/>
              <a:gd name="connsiteY4" fmla="*/ 1150883 h 1150883"/>
              <a:gd name="connsiteX0" fmla="*/ 0 w 4713890"/>
              <a:gd name="connsiteY0" fmla="*/ 1150883 h 1150883"/>
              <a:gd name="connsiteX1" fmla="*/ 1336128 w 4713890"/>
              <a:gd name="connsiteY1" fmla="*/ 220717 h 1150883"/>
              <a:gd name="connsiteX2" fmla="*/ 4713890 w 4713890"/>
              <a:gd name="connsiteY2" fmla="*/ 0 h 1150883"/>
              <a:gd name="connsiteX3" fmla="*/ 4426169 w 4713890"/>
              <a:gd name="connsiteY3" fmla="*/ 1150883 h 1150883"/>
              <a:gd name="connsiteX4" fmla="*/ 0 w 4713890"/>
              <a:gd name="connsiteY4" fmla="*/ 1150883 h 1150883"/>
              <a:gd name="connsiteX0" fmla="*/ 0 w 4792717"/>
              <a:gd name="connsiteY0" fmla="*/ 985345 h 985345"/>
              <a:gd name="connsiteX1" fmla="*/ 1336128 w 4792717"/>
              <a:gd name="connsiteY1" fmla="*/ 55179 h 985345"/>
              <a:gd name="connsiteX2" fmla="*/ 4792717 w 4792717"/>
              <a:gd name="connsiteY2" fmla="*/ 0 h 985345"/>
              <a:gd name="connsiteX3" fmla="*/ 4426169 w 4792717"/>
              <a:gd name="connsiteY3" fmla="*/ 985345 h 985345"/>
              <a:gd name="connsiteX4" fmla="*/ 0 w 4792717"/>
              <a:gd name="connsiteY4" fmla="*/ 985345 h 985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92717" h="985345">
                <a:moveTo>
                  <a:pt x="0" y="985345"/>
                </a:moveTo>
                <a:lnTo>
                  <a:pt x="1336128" y="55179"/>
                </a:lnTo>
                <a:lnTo>
                  <a:pt x="4792717" y="0"/>
                </a:lnTo>
                <a:lnTo>
                  <a:pt x="4426169" y="985345"/>
                </a:lnTo>
                <a:lnTo>
                  <a:pt x="0" y="98534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3862552" y="6094950"/>
            <a:ext cx="439857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arallelogramm 13"/>
          <p:cNvSpPr/>
          <p:nvPr/>
        </p:nvSpPr>
        <p:spPr>
          <a:xfrm>
            <a:off x="8259489" y="5110081"/>
            <a:ext cx="383134" cy="1030588"/>
          </a:xfrm>
          <a:custGeom>
            <a:avLst/>
            <a:gdLst>
              <a:gd name="connsiteX0" fmla="*/ 0 w 370490"/>
              <a:gd name="connsiteY0" fmla="*/ 985345 h 985345"/>
              <a:gd name="connsiteX1" fmla="*/ 92623 w 370490"/>
              <a:gd name="connsiteY1" fmla="*/ 0 h 985345"/>
              <a:gd name="connsiteX2" fmla="*/ 370490 w 370490"/>
              <a:gd name="connsiteY2" fmla="*/ 0 h 985345"/>
              <a:gd name="connsiteX3" fmla="*/ 277868 w 370490"/>
              <a:gd name="connsiteY3" fmla="*/ 985345 h 985345"/>
              <a:gd name="connsiteX4" fmla="*/ 0 w 370490"/>
              <a:gd name="connsiteY4" fmla="*/ 985345 h 985345"/>
              <a:gd name="connsiteX0" fmla="*/ 0 w 396684"/>
              <a:gd name="connsiteY0" fmla="*/ 942482 h 985345"/>
              <a:gd name="connsiteX1" fmla="*/ 118817 w 396684"/>
              <a:gd name="connsiteY1" fmla="*/ 0 h 985345"/>
              <a:gd name="connsiteX2" fmla="*/ 396684 w 396684"/>
              <a:gd name="connsiteY2" fmla="*/ 0 h 985345"/>
              <a:gd name="connsiteX3" fmla="*/ 304062 w 396684"/>
              <a:gd name="connsiteY3" fmla="*/ 985345 h 985345"/>
              <a:gd name="connsiteX4" fmla="*/ 0 w 396684"/>
              <a:gd name="connsiteY4" fmla="*/ 942482 h 985345"/>
              <a:gd name="connsiteX0" fmla="*/ 0 w 396684"/>
              <a:gd name="connsiteY0" fmla="*/ 942482 h 1011538"/>
              <a:gd name="connsiteX1" fmla="*/ 118817 w 396684"/>
              <a:gd name="connsiteY1" fmla="*/ 0 h 1011538"/>
              <a:gd name="connsiteX2" fmla="*/ 396684 w 396684"/>
              <a:gd name="connsiteY2" fmla="*/ 0 h 1011538"/>
              <a:gd name="connsiteX3" fmla="*/ 13549 w 396684"/>
              <a:gd name="connsiteY3" fmla="*/ 1011538 h 1011538"/>
              <a:gd name="connsiteX4" fmla="*/ 0 w 396684"/>
              <a:gd name="connsiteY4" fmla="*/ 942482 h 1011538"/>
              <a:gd name="connsiteX0" fmla="*/ 0 w 396684"/>
              <a:gd name="connsiteY0" fmla="*/ 966295 h 1035351"/>
              <a:gd name="connsiteX1" fmla="*/ 111673 w 396684"/>
              <a:gd name="connsiteY1" fmla="*/ 0 h 1035351"/>
              <a:gd name="connsiteX2" fmla="*/ 396684 w 396684"/>
              <a:gd name="connsiteY2" fmla="*/ 23813 h 1035351"/>
              <a:gd name="connsiteX3" fmla="*/ 13549 w 396684"/>
              <a:gd name="connsiteY3" fmla="*/ 1035351 h 1035351"/>
              <a:gd name="connsiteX4" fmla="*/ 0 w 396684"/>
              <a:gd name="connsiteY4" fmla="*/ 966295 h 1035351"/>
              <a:gd name="connsiteX0" fmla="*/ 0 w 122840"/>
              <a:gd name="connsiteY0" fmla="*/ 966295 h 1035351"/>
              <a:gd name="connsiteX1" fmla="*/ 111673 w 122840"/>
              <a:gd name="connsiteY1" fmla="*/ 0 h 1035351"/>
              <a:gd name="connsiteX2" fmla="*/ 122840 w 122840"/>
              <a:gd name="connsiteY2" fmla="*/ 40481 h 1035351"/>
              <a:gd name="connsiteX3" fmla="*/ 13549 w 122840"/>
              <a:gd name="connsiteY3" fmla="*/ 1035351 h 1035351"/>
              <a:gd name="connsiteX4" fmla="*/ 0 w 122840"/>
              <a:gd name="connsiteY4" fmla="*/ 966295 h 1035351"/>
              <a:gd name="connsiteX0" fmla="*/ 0 w 375252"/>
              <a:gd name="connsiteY0" fmla="*/ 966295 h 1035351"/>
              <a:gd name="connsiteX1" fmla="*/ 111673 w 375252"/>
              <a:gd name="connsiteY1" fmla="*/ 0 h 1035351"/>
              <a:gd name="connsiteX2" fmla="*/ 375252 w 375252"/>
              <a:gd name="connsiteY2" fmla="*/ 23813 h 1035351"/>
              <a:gd name="connsiteX3" fmla="*/ 13549 w 375252"/>
              <a:gd name="connsiteY3" fmla="*/ 1035351 h 1035351"/>
              <a:gd name="connsiteX4" fmla="*/ 0 w 375252"/>
              <a:gd name="connsiteY4" fmla="*/ 966295 h 1035351"/>
              <a:gd name="connsiteX0" fmla="*/ 0 w 378373"/>
              <a:gd name="connsiteY0" fmla="*/ 980582 h 1049638"/>
              <a:gd name="connsiteX1" fmla="*/ 378373 w 378373"/>
              <a:gd name="connsiteY1" fmla="*/ 0 h 1049638"/>
              <a:gd name="connsiteX2" fmla="*/ 375252 w 378373"/>
              <a:gd name="connsiteY2" fmla="*/ 38100 h 1049638"/>
              <a:gd name="connsiteX3" fmla="*/ 13549 w 378373"/>
              <a:gd name="connsiteY3" fmla="*/ 1049638 h 1049638"/>
              <a:gd name="connsiteX4" fmla="*/ 0 w 378373"/>
              <a:gd name="connsiteY4" fmla="*/ 980582 h 1049638"/>
              <a:gd name="connsiteX0" fmla="*/ 0 w 382395"/>
              <a:gd name="connsiteY0" fmla="*/ 980582 h 1049638"/>
              <a:gd name="connsiteX1" fmla="*/ 378373 w 382395"/>
              <a:gd name="connsiteY1" fmla="*/ 0 h 1049638"/>
              <a:gd name="connsiteX2" fmla="*/ 382395 w 382395"/>
              <a:gd name="connsiteY2" fmla="*/ 38100 h 1049638"/>
              <a:gd name="connsiteX3" fmla="*/ 13549 w 382395"/>
              <a:gd name="connsiteY3" fmla="*/ 1049638 h 1049638"/>
              <a:gd name="connsiteX4" fmla="*/ 0 w 382395"/>
              <a:gd name="connsiteY4" fmla="*/ 980582 h 1049638"/>
              <a:gd name="connsiteX0" fmla="*/ 0 w 382395"/>
              <a:gd name="connsiteY0" fmla="*/ 980582 h 1049638"/>
              <a:gd name="connsiteX1" fmla="*/ 378373 w 382395"/>
              <a:gd name="connsiteY1" fmla="*/ 0 h 1049638"/>
              <a:gd name="connsiteX2" fmla="*/ 382395 w 382395"/>
              <a:gd name="connsiteY2" fmla="*/ 38100 h 1049638"/>
              <a:gd name="connsiteX3" fmla="*/ 13549 w 382395"/>
              <a:gd name="connsiteY3" fmla="*/ 1049638 h 1049638"/>
              <a:gd name="connsiteX4" fmla="*/ 0 w 382395"/>
              <a:gd name="connsiteY4" fmla="*/ 980582 h 1049638"/>
              <a:gd name="connsiteX0" fmla="*/ 739 w 383134"/>
              <a:gd name="connsiteY0" fmla="*/ 980582 h 1030588"/>
              <a:gd name="connsiteX1" fmla="*/ 379112 w 383134"/>
              <a:gd name="connsiteY1" fmla="*/ 0 h 1030588"/>
              <a:gd name="connsiteX2" fmla="*/ 383134 w 383134"/>
              <a:gd name="connsiteY2" fmla="*/ 38100 h 1030588"/>
              <a:gd name="connsiteX3" fmla="*/ 0 w 383134"/>
              <a:gd name="connsiteY3" fmla="*/ 1030588 h 1030588"/>
              <a:gd name="connsiteX4" fmla="*/ 739 w 383134"/>
              <a:gd name="connsiteY4" fmla="*/ 980582 h 1030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134" h="1030588">
                <a:moveTo>
                  <a:pt x="739" y="980582"/>
                </a:moveTo>
                <a:lnTo>
                  <a:pt x="379112" y="0"/>
                </a:lnTo>
                <a:lnTo>
                  <a:pt x="383134" y="38100"/>
                </a:lnTo>
                <a:lnTo>
                  <a:pt x="0" y="1030588"/>
                </a:lnTo>
                <a:cubicBezTo>
                  <a:pt x="246" y="1013919"/>
                  <a:pt x="493" y="997251"/>
                  <a:pt x="739" y="98058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1795549" y="393607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r>
              <a:rPr lang="de-DE" dirty="0" smtClean="0"/>
              <a:t> sehr groß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5905107" y="4578705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r>
              <a:rPr lang="de-DE" dirty="0" smtClean="0"/>
              <a:t> sehr klein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4511516" y="1508760"/>
            <a:ext cx="3930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x sehr groß und x sehr klein,</a:t>
            </a:r>
          </a:p>
          <a:p>
            <a:r>
              <a:rPr lang="de-DE" dirty="0" smtClean="0"/>
              <a:t> in die Schachtel passt nichts rein.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401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75949" y="1133384"/>
            <a:ext cx="5152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Einschnitt   Seitenlänge     Fläche     Volumen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 = Höhe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7061810" y="807873"/>
            <a:ext cx="3415324" cy="3415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7726118" y="807873"/>
            <a:ext cx="23446" cy="3415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>
            <a:off x="9765934" y="807873"/>
            <a:ext cx="7815" cy="3415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 flipV="1">
            <a:off x="7061810" y="1448735"/>
            <a:ext cx="3415324" cy="78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7061810" y="3574519"/>
            <a:ext cx="3415324" cy="234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7004660" y="454171"/>
            <a:ext cx="341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  </a:t>
            </a:r>
            <a:r>
              <a:rPr lang="de-DE" dirty="0" smtClean="0">
                <a:solidFill>
                  <a:schemeClr val="bg1"/>
                </a:solidFill>
              </a:rPr>
              <a:t>  </a:t>
            </a:r>
            <a:r>
              <a:rPr lang="de-DE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x</a:t>
            </a:r>
            <a:r>
              <a:rPr lang="de-DE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            </a:t>
            </a:r>
            <a:r>
              <a:rPr lang="de-DE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l = 40 </a:t>
            </a:r>
            <a:r>
              <a:rPr lang="de-DE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– 2x     </a:t>
            </a:r>
            <a:r>
              <a:rPr lang="de-DE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        </a:t>
            </a:r>
            <a:r>
              <a:rPr lang="de-DE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x</a:t>
            </a:r>
            <a:r>
              <a:rPr lang="de-DE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 </a:t>
            </a:r>
            <a:endParaRPr lang="de-DE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11" name="Gerader Verbinder 10"/>
          <p:cNvCxnSpPr/>
          <p:nvPr/>
        </p:nvCxnSpPr>
        <p:spPr>
          <a:xfrm>
            <a:off x="675949" y="2181999"/>
            <a:ext cx="55483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1871337" y="1409700"/>
            <a:ext cx="0" cy="4752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>
            <a:off x="3450105" y="1400175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>
            <a:off x="4509762" y="1409700"/>
            <a:ext cx="0" cy="479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1519238" y="554593"/>
            <a:ext cx="3182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Berechnung des Volumens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737841" y="1456550"/>
            <a:ext cx="2028093" cy="2117969"/>
          </a:xfrm>
          <a:prstGeom prst="rect">
            <a:avLst/>
          </a:prstGeom>
          <a:solidFill>
            <a:srgbClr val="0070C0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A</a:t>
            </a:r>
            <a:endParaRPr lang="de-DE" dirty="0"/>
          </a:p>
        </p:txBody>
      </p:sp>
      <p:sp>
        <p:nvSpPr>
          <p:cNvPr id="20" name="Parallelogramm 10"/>
          <p:cNvSpPr/>
          <p:nvPr/>
        </p:nvSpPr>
        <p:spPr>
          <a:xfrm>
            <a:off x="7152057" y="4833185"/>
            <a:ext cx="4162927" cy="1355559"/>
          </a:xfrm>
          <a:custGeom>
            <a:avLst/>
            <a:gdLst>
              <a:gd name="connsiteX0" fmla="*/ 0 w 4138864"/>
              <a:gd name="connsiteY0" fmla="*/ 1315454 h 1315454"/>
              <a:gd name="connsiteX1" fmla="*/ 328864 w 4138864"/>
              <a:gd name="connsiteY1" fmla="*/ 0 h 1315454"/>
              <a:gd name="connsiteX2" fmla="*/ 4138864 w 4138864"/>
              <a:gd name="connsiteY2" fmla="*/ 0 h 1315454"/>
              <a:gd name="connsiteX3" fmla="*/ 3810001 w 4138864"/>
              <a:gd name="connsiteY3" fmla="*/ 1315454 h 1315454"/>
              <a:gd name="connsiteX4" fmla="*/ 0 w 4138864"/>
              <a:gd name="connsiteY4" fmla="*/ 1315454 h 1315454"/>
              <a:gd name="connsiteX0" fmla="*/ 0 w 4162927"/>
              <a:gd name="connsiteY0" fmla="*/ 1355559 h 1355559"/>
              <a:gd name="connsiteX1" fmla="*/ 328864 w 4162927"/>
              <a:gd name="connsiteY1" fmla="*/ 40105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  <a:gd name="connsiteX0" fmla="*/ 0 w 4162927"/>
              <a:gd name="connsiteY0" fmla="*/ 1355559 h 1355559"/>
              <a:gd name="connsiteX1" fmla="*/ 585537 w 4162927"/>
              <a:gd name="connsiteY1" fmla="*/ 32084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  <a:gd name="connsiteX0" fmla="*/ 0 w 4162927"/>
              <a:gd name="connsiteY0" fmla="*/ 1355559 h 1355559"/>
              <a:gd name="connsiteX1" fmla="*/ 834190 w 4162927"/>
              <a:gd name="connsiteY1" fmla="*/ 32084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2927" h="1355559">
                <a:moveTo>
                  <a:pt x="0" y="1355559"/>
                </a:moveTo>
                <a:lnTo>
                  <a:pt x="834190" y="32084"/>
                </a:lnTo>
                <a:lnTo>
                  <a:pt x="4162927" y="0"/>
                </a:lnTo>
                <a:lnTo>
                  <a:pt x="3810001" y="1355559"/>
                </a:lnTo>
                <a:lnTo>
                  <a:pt x="0" y="135555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7152057" y="5699459"/>
            <a:ext cx="3826043" cy="489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Gleichschenkliges Dreieck 12"/>
          <p:cNvSpPr/>
          <p:nvPr/>
        </p:nvSpPr>
        <p:spPr>
          <a:xfrm>
            <a:off x="7152056" y="4584533"/>
            <a:ext cx="818148" cy="1122947"/>
          </a:xfrm>
          <a:custGeom>
            <a:avLst/>
            <a:gdLst>
              <a:gd name="connsiteX0" fmla="*/ 0 w 1339516"/>
              <a:gd name="connsiteY0" fmla="*/ 954505 h 954505"/>
              <a:gd name="connsiteX1" fmla="*/ 669758 w 1339516"/>
              <a:gd name="connsiteY1" fmla="*/ 0 h 954505"/>
              <a:gd name="connsiteX2" fmla="*/ 1339516 w 1339516"/>
              <a:gd name="connsiteY2" fmla="*/ 954505 h 954505"/>
              <a:gd name="connsiteX3" fmla="*/ 0 w 1339516"/>
              <a:gd name="connsiteY3" fmla="*/ 954505 h 954505"/>
              <a:gd name="connsiteX0" fmla="*/ 0 w 922421"/>
              <a:gd name="connsiteY0" fmla="*/ 954505 h 954505"/>
              <a:gd name="connsiteX1" fmla="*/ 669758 w 922421"/>
              <a:gd name="connsiteY1" fmla="*/ 0 h 954505"/>
              <a:gd name="connsiteX2" fmla="*/ 922421 w 922421"/>
              <a:gd name="connsiteY2" fmla="*/ 168442 h 954505"/>
              <a:gd name="connsiteX3" fmla="*/ 0 w 922421"/>
              <a:gd name="connsiteY3" fmla="*/ 954505 h 954505"/>
              <a:gd name="connsiteX0" fmla="*/ 0 w 922421"/>
              <a:gd name="connsiteY0" fmla="*/ 1098884 h 1098884"/>
              <a:gd name="connsiteX1" fmla="*/ 838200 w 922421"/>
              <a:gd name="connsiteY1" fmla="*/ 0 h 1098884"/>
              <a:gd name="connsiteX2" fmla="*/ 922421 w 922421"/>
              <a:gd name="connsiteY2" fmla="*/ 312821 h 1098884"/>
              <a:gd name="connsiteX3" fmla="*/ 0 w 922421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0 w 838200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368970 w 838200"/>
              <a:gd name="connsiteY3" fmla="*/ 753979 h 1098884"/>
              <a:gd name="connsiteX4" fmla="*/ 0 w 838200"/>
              <a:gd name="connsiteY4" fmla="*/ 1098884 h 1098884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818148 w 838200"/>
              <a:gd name="connsiteY2" fmla="*/ 320842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778043 w 838200"/>
              <a:gd name="connsiteY2" fmla="*/ 304800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790074"/>
              <a:gd name="connsiteY0" fmla="*/ 1114926 h 1122947"/>
              <a:gd name="connsiteX1" fmla="*/ 790074 w 790074"/>
              <a:gd name="connsiteY1" fmla="*/ 0 h 1122947"/>
              <a:gd name="connsiteX2" fmla="*/ 778043 w 790074"/>
              <a:gd name="connsiteY2" fmla="*/ 320842 h 1122947"/>
              <a:gd name="connsiteX3" fmla="*/ 296780 w 790074"/>
              <a:gd name="connsiteY3" fmla="*/ 1122947 h 1122947"/>
              <a:gd name="connsiteX4" fmla="*/ 0 w 790074"/>
              <a:gd name="connsiteY4" fmla="*/ 1114926 h 1122947"/>
              <a:gd name="connsiteX0" fmla="*/ 0 w 818148"/>
              <a:gd name="connsiteY0" fmla="*/ 1114926 h 1122947"/>
              <a:gd name="connsiteX1" fmla="*/ 790074 w 818148"/>
              <a:gd name="connsiteY1" fmla="*/ 0 h 1122947"/>
              <a:gd name="connsiteX2" fmla="*/ 818148 w 818148"/>
              <a:gd name="connsiteY2" fmla="*/ 312821 h 1122947"/>
              <a:gd name="connsiteX3" fmla="*/ 296780 w 818148"/>
              <a:gd name="connsiteY3" fmla="*/ 1122947 h 1122947"/>
              <a:gd name="connsiteX4" fmla="*/ 0 w 818148"/>
              <a:gd name="connsiteY4" fmla="*/ 1114926 h 112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148" h="1122947">
                <a:moveTo>
                  <a:pt x="0" y="1114926"/>
                </a:moveTo>
                <a:lnTo>
                  <a:pt x="790074" y="0"/>
                </a:lnTo>
                <a:lnTo>
                  <a:pt x="818148" y="312821"/>
                </a:lnTo>
                <a:lnTo>
                  <a:pt x="296780" y="1122947"/>
                </a:lnTo>
                <a:lnTo>
                  <a:pt x="0" y="111492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Gleichschenkliges Dreieck 12"/>
          <p:cNvSpPr/>
          <p:nvPr/>
        </p:nvSpPr>
        <p:spPr>
          <a:xfrm>
            <a:off x="10970077" y="4568491"/>
            <a:ext cx="409074" cy="1620253"/>
          </a:xfrm>
          <a:custGeom>
            <a:avLst/>
            <a:gdLst>
              <a:gd name="connsiteX0" fmla="*/ 0 w 1339516"/>
              <a:gd name="connsiteY0" fmla="*/ 954505 h 954505"/>
              <a:gd name="connsiteX1" fmla="*/ 669758 w 1339516"/>
              <a:gd name="connsiteY1" fmla="*/ 0 h 954505"/>
              <a:gd name="connsiteX2" fmla="*/ 1339516 w 1339516"/>
              <a:gd name="connsiteY2" fmla="*/ 954505 h 954505"/>
              <a:gd name="connsiteX3" fmla="*/ 0 w 1339516"/>
              <a:gd name="connsiteY3" fmla="*/ 954505 h 954505"/>
              <a:gd name="connsiteX0" fmla="*/ 0 w 922421"/>
              <a:gd name="connsiteY0" fmla="*/ 954505 h 954505"/>
              <a:gd name="connsiteX1" fmla="*/ 669758 w 922421"/>
              <a:gd name="connsiteY1" fmla="*/ 0 h 954505"/>
              <a:gd name="connsiteX2" fmla="*/ 922421 w 922421"/>
              <a:gd name="connsiteY2" fmla="*/ 168442 h 954505"/>
              <a:gd name="connsiteX3" fmla="*/ 0 w 922421"/>
              <a:gd name="connsiteY3" fmla="*/ 954505 h 954505"/>
              <a:gd name="connsiteX0" fmla="*/ 0 w 922421"/>
              <a:gd name="connsiteY0" fmla="*/ 1098884 h 1098884"/>
              <a:gd name="connsiteX1" fmla="*/ 838200 w 922421"/>
              <a:gd name="connsiteY1" fmla="*/ 0 h 1098884"/>
              <a:gd name="connsiteX2" fmla="*/ 922421 w 922421"/>
              <a:gd name="connsiteY2" fmla="*/ 312821 h 1098884"/>
              <a:gd name="connsiteX3" fmla="*/ 0 w 922421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0 w 838200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368970 w 838200"/>
              <a:gd name="connsiteY3" fmla="*/ 753979 h 1098884"/>
              <a:gd name="connsiteX4" fmla="*/ 0 w 838200"/>
              <a:gd name="connsiteY4" fmla="*/ 1098884 h 1098884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818148 w 838200"/>
              <a:gd name="connsiteY2" fmla="*/ 320842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557463"/>
              <a:gd name="connsiteY0" fmla="*/ 633663 h 1106905"/>
              <a:gd name="connsiteX1" fmla="*/ 557463 w 557463"/>
              <a:gd name="connsiteY1" fmla="*/ 0 h 1106905"/>
              <a:gd name="connsiteX2" fmla="*/ 537411 w 557463"/>
              <a:gd name="connsiteY2" fmla="*/ 320842 h 1106905"/>
              <a:gd name="connsiteX3" fmla="*/ 16043 w 557463"/>
              <a:gd name="connsiteY3" fmla="*/ 1106905 h 1106905"/>
              <a:gd name="connsiteX4" fmla="*/ 0 w 557463"/>
              <a:gd name="connsiteY4" fmla="*/ 633663 h 1106905"/>
              <a:gd name="connsiteX0" fmla="*/ 0 w 537411"/>
              <a:gd name="connsiteY0" fmla="*/ 1187116 h 1660358"/>
              <a:gd name="connsiteX1" fmla="*/ 340895 w 537411"/>
              <a:gd name="connsiteY1" fmla="*/ 0 h 1660358"/>
              <a:gd name="connsiteX2" fmla="*/ 537411 w 537411"/>
              <a:gd name="connsiteY2" fmla="*/ 874295 h 1660358"/>
              <a:gd name="connsiteX3" fmla="*/ 16043 w 537411"/>
              <a:gd name="connsiteY3" fmla="*/ 1660358 h 1660358"/>
              <a:gd name="connsiteX4" fmla="*/ 0 w 537411"/>
              <a:gd name="connsiteY4" fmla="*/ 1187116 h 1660358"/>
              <a:gd name="connsiteX0" fmla="*/ 0 w 409074"/>
              <a:gd name="connsiteY0" fmla="*/ 1187116 h 1660358"/>
              <a:gd name="connsiteX1" fmla="*/ 340895 w 409074"/>
              <a:gd name="connsiteY1" fmla="*/ 0 h 1660358"/>
              <a:gd name="connsiteX2" fmla="*/ 409074 w 409074"/>
              <a:gd name="connsiteY2" fmla="*/ 304801 h 1660358"/>
              <a:gd name="connsiteX3" fmla="*/ 16043 w 409074"/>
              <a:gd name="connsiteY3" fmla="*/ 1660358 h 1660358"/>
              <a:gd name="connsiteX4" fmla="*/ 0 w 409074"/>
              <a:gd name="connsiteY4" fmla="*/ 1187116 h 1660358"/>
              <a:gd name="connsiteX0" fmla="*/ 0 w 429126"/>
              <a:gd name="connsiteY0" fmla="*/ 1179095 h 1652337"/>
              <a:gd name="connsiteX1" fmla="*/ 429126 w 429126"/>
              <a:gd name="connsiteY1" fmla="*/ 0 h 1652337"/>
              <a:gd name="connsiteX2" fmla="*/ 409074 w 429126"/>
              <a:gd name="connsiteY2" fmla="*/ 296780 h 1652337"/>
              <a:gd name="connsiteX3" fmla="*/ 16043 w 429126"/>
              <a:gd name="connsiteY3" fmla="*/ 1652337 h 1652337"/>
              <a:gd name="connsiteX4" fmla="*/ 0 w 429126"/>
              <a:gd name="connsiteY4" fmla="*/ 1179095 h 1652337"/>
              <a:gd name="connsiteX0" fmla="*/ 0 w 409074"/>
              <a:gd name="connsiteY0" fmla="*/ 1203159 h 1676401"/>
              <a:gd name="connsiteX1" fmla="*/ 389021 w 409074"/>
              <a:gd name="connsiteY1" fmla="*/ 0 h 1676401"/>
              <a:gd name="connsiteX2" fmla="*/ 409074 w 409074"/>
              <a:gd name="connsiteY2" fmla="*/ 320844 h 1676401"/>
              <a:gd name="connsiteX3" fmla="*/ 16043 w 409074"/>
              <a:gd name="connsiteY3" fmla="*/ 1676401 h 1676401"/>
              <a:gd name="connsiteX4" fmla="*/ 0 w 409074"/>
              <a:gd name="connsiteY4" fmla="*/ 1203159 h 1676401"/>
              <a:gd name="connsiteX0" fmla="*/ 0 w 409074"/>
              <a:gd name="connsiteY0" fmla="*/ 1130969 h 1604211"/>
              <a:gd name="connsiteX1" fmla="*/ 389021 w 409074"/>
              <a:gd name="connsiteY1" fmla="*/ 0 h 1604211"/>
              <a:gd name="connsiteX2" fmla="*/ 409074 w 409074"/>
              <a:gd name="connsiteY2" fmla="*/ 248654 h 1604211"/>
              <a:gd name="connsiteX3" fmla="*/ 16043 w 409074"/>
              <a:gd name="connsiteY3" fmla="*/ 1604211 h 1604211"/>
              <a:gd name="connsiteX4" fmla="*/ 0 w 409074"/>
              <a:gd name="connsiteY4" fmla="*/ 1130969 h 1604211"/>
              <a:gd name="connsiteX0" fmla="*/ 0 w 409074"/>
              <a:gd name="connsiteY0" fmla="*/ 1187116 h 1660358"/>
              <a:gd name="connsiteX1" fmla="*/ 389021 w 409074"/>
              <a:gd name="connsiteY1" fmla="*/ 0 h 1660358"/>
              <a:gd name="connsiteX2" fmla="*/ 409074 w 409074"/>
              <a:gd name="connsiteY2" fmla="*/ 304801 h 1660358"/>
              <a:gd name="connsiteX3" fmla="*/ 16043 w 409074"/>
              <a:gd name="connsiteY3" fmla="*/ 1660358 h 1660358"/>
              <a:gd name="connsiteX4" fmla="*/ 0 w 409074"/>
              <a:gd name="connsiteY4" fmla="*/ 1187116 h 1660358"/>
              <a:gd name="connsiteX0" fmla="*/ 0 w 409074"/>
              <a:gd name="connsiteY0" fmla="*/ 1147011 h 1620253"/>
              <a:gd name="connsiteX1" fmla="*/ 389021 w 409074"/>
              <a:gd name="connsiteY1" fmla="*/ 0 h 1620253"/>
              <a:gd name="connsiteX2" fmla="*/ 409074 w 409074"/>
              <a:gd name="connsiteY2" fmla="*/ 264696 h 1620253"/>
              <a:gd name="connsiteX3" fmla="*/ 16043 w 409074"/>
              <a:gd name="connsiteY3" fmla="*/ 1620253 h 1620253"/>
              <a:gd name="connsiteX4" fmla="*/ 0 w 409074"/>
              <a:gd name="connsiteY4" fmla="*/ 1147011 h 162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074" h="1620253">
                <a:moveTo>
                  <a:pt x="0" y="1147011"/>
                </a:moveTo>
                <a:lnTo>
                  <a:pt x="389021" y="0"/>
                </a:lnTo>
                <a:lnTo>
                  <a:pt x="409074" y="264696"/>
                </a:lnTo>
                <a:lnTo>
                  <a:pt x="16043" y="1620253"/>
                </a:lnTo>
                <a:lnTo>
                  <a:pt x="0" y="114701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14"/>
          <p:cNvSpPr/>
          <p:nvPr/>
        </p:nvSpPr>
        <p:spPr>
          <a:xfrm>
            <a:off x="7954165" y="4552449"/>
            <a:ext cx="3408944" cy="320842"/>
          </a:xfrm>
          <a:custGeom>
            <a:avLst/>
            <a:gdLst>
              <a:gd name="connsiteX0" fmla="*/ 0 w 3441030"/>
              <a:gd name="connsiteY0" fmla="*/ 0 h 320842"/>
              <a:gd name="connsiteX1" fmla="*/ 3441030 w 3441030"/>
              <a:gd name="connsiteY1" fmla="*/ 0 h 320842"/>
              <a:gd name="connsiteX2" fmla="*/ 3441030 w 3441030"/>
              <a:gd name="connsiteY2" fmla="*/ 320842 h 320842"/>
              <a:gd name="connsiteX3" fmla="*/ 0 w 3441030"/>
              <a:gd name="connsiteY3" fmla="*/ 320842 h 320842"/>
              <a:gd name="connsiteX4" fmla="*/ 0 w 3441030"/>
              <a:gd name="connsiteY4" fmla="*/ 0 h 320842"/>
              <a:gd name="connsiteX0" fmla="*/ 24064 w 3465094"/>
              <a:gd name="connsiteY0" fmla="*/ 0 h 360948"/>
              <a:gd name="connsiteX1" fmla="*/ 3465094 w 3465094"/>
              <a:gd name="connsiteY1" fmla="*/ 0 h 360948"/>
              <a:gd name="connsiteX2" fmla="*/ 3465094 w 3465094"/>
              <a:gd name="connsiteY2" fmla="*/ 320842 h 360948"/>
              <a:gd name="connsiteX3" fmla="*/ 0 w 3465094"/>
              <a:gd name="connsiteY3" fmla="*/ 360948 h 360948"/>
              <a:gd name="connsiteX4" fmla="*/ 24064 w 3465094"/>
              <a:gd name="connsiteY4" fmla="*/ 0 h 360948"/>
              <a:gd name="connsiteX0" fmla="*/ 0 w 3441030"/>
              <a:gd name="connsiteY0" fmla="*/ 0 h 368969"/>
              <a:gd name="connsiteX1" fmla="*/ 3441030 w 3441030"/>
              <a:gd name="connsiteY1" fmla="*/ 0 h 368969"/>
              <a:gd name="connsiteX2" fmla="*/ 3441030 w 3441030"/>
              <a:gd name="connsiteY2" fmla="*/ 320842 h 368969"/>
              <a:gd name="connsiteX3" fmla="*/ 0 w 3441030"/>
              <a:gd name="connsiteY3" fmla="*/ 368969 h 368969"/>
              <a:gd name="connsiteX4" fmla="*/ 0 w 3441030"/>
              <a:gd name="connsiteY4" fmla="*/ 0 h 368969"/>
              <a:gd name="connsiteX0" fmla="*/ 0 w 3441030"/>
              <a:gd name="connsiteY0" fmla="*/ 0 h 368969"/>
              <a:gd name="connsiteX1" fmla="*/ 3441030 w 3441030"/>
              <a:gd name="connsiteY1" fmla="*/ 0 h 368969"/>
              <a:gd name="connsiteX2" fmla="*/ 3312693 w 3441030"/>
              <a:gd name="connsiteY2" fmla="*/ 336884 h 368969"/>
              <a:gd name="connsiteX3" fmla="*/ 0 w 3441030"/>
              <a:gd name="connsiteY3" fmla="*/ 368969 h 368969"/>
              <a:gd name="connsiteX4" fmla="*/ 0 w 3441030"/>
              <a:gd name="connsiteY4" fmla="*/ 0 h 368969"/>
              <a:gd name="connsiteX0" fmla="*/ 16043 w 3441030"/>
              <a:gd name="connsiteY0" fmla="*/ 88232 h 368969"/>
              <a:gd name="connsiteX1" fmla="*/ 3441030 w 3441030"/>
              <a:gd name="connsiteY1" fmla="*/ 0 h 368969"/>
              <a:gd name="connsiteX2" fmla="*/ 3312693 w 3441030"/>
              <a:gd name="connsiteY2" fmla="*/ 336884 h 368969"/>
              <a:gd name="connsiteX3" fmla="*/ 0 w 3441030"/>
              <a:gd name="connsiteY3" fmla="*/ 368969 h 368969"/>
              <a:gd name="connsiteX4" fmla="*/ 16043 w 3441030"/>
              <a:gd name="connsiteY4" fmla="*/ 88232 h 368969"/>
              <a:gd name="connsiteX0" fmla="*/ 16043 w 3424988"/>
              <a:gd name="connsiteY0" fmla="*/ 48126 h 328863"/>
              <a:gd name="connsiteX1" fmla="*/ 3424988 w 3424988"/>
              <a:gd name="connsiteY1" fmla="*/ 0 h 328863"/>
              <a:gd name="connsiteX2" fmla="*/ 3312693 w 3424988"/>
              <a:gd name="connsiteY2" fmla="*/ 296778 h 328863"/>
              <a:gd name="connsiteX3" fmla="*/ 0 w 3424988"/>
              <a:gd name="connsiteY3" fmla="*/ 328863 h 328863"/>
              <a:gd name="connsiteX4" fmla="*/ 16043 w 3424988"/>
              <a:gd name="connsiteY4" fmla="*/ 48126 h 328863"/>
              <a:gd name="connsiteX0" fmla="*/ 0 w 3408945"/>
              <a:gd name="connsiteY0" fmla="*/ 48126 h 320842"/>
              <a:gd name="connsiteX1" fmla="*/ 3408945 w 3408945"/>
              <a:gd name="connsiteY1" fmla="*/ 0 h 320842"/>
              <a:gd name="connsiteX2" fmla="*/ 3296650 w 3408945"/>
              <a:gd name="connsiteY2" fmla="*/ 296778 h 320842"/>
              <a:gd name="connsiteX3" fmla="*/ 24062 w 3408945"/>
              <a:gd name="connsiteY3" fmla="*/ 320842 h 320842"/>
              <a:gd name="connsiteX4" fmla="*/ 0 w 3408945"/>
              <a:gd name="connsiteY4" fmla="*/ 48126 h 320842"/>
              <a:gd name="connsiteX0" fmla="*/ 0 w 3433008"/>
              <a:gd name="connsiteY0" fmla="*/ 24063 h 320842"/>
              <a:gd name="connsiteX1" fmla="*/ 3433008 w 3433008"/>
              <a:gd name="connsiteY1" fmla="*/ 0 h 320842"/>
              <a:gd name="connsiteX2" fmla="*/ 3320713 w 3433008"/>
              <a:gd name="connsiteY2" fmla="*/ 296778 h 320842"/>
              <a:gd name="connsiteX3" fmla="*/ 48125 w 3433008"/>
              <a:gd name="connsiteY3" fmla="*/ 320842 h 320842"/>
              <a:gd name="connsiteX4" fmla="*/ 0 w 3433008"/>
              <a:gd name="connsiteY4" fmla="*/ 24063 h 320842"/>
              <a:gd name="connsiteX0" fmla="*/ 0 w 3408944"/>
              <a:gd name="connsiteY0" fmla="*/ 32084 h 320842"/>
              <a:gd name="connsiteX1" fmla="*/ 3408944 w 3408944"/>
              <a:gd name="connsiteY1" fmla="*/ 0 h 320842"/>
              <a:gd name="connsiteX2" fmla="*/ 3296649 w 3408944"/>
              <a:gd name="connsiteY2" fmla="*/ 296778 h 320842"/>
              <a:gd name="connsiteX3" fmla="*/ 24061 w 3408944"/>
              <a:gd name="connsiteY3" fmla="*/ 320842 h 320842"/>
              <a:gd name="connsiteX4" fmla="*/ 0 w 3408944"/>
              <a:gd name="connsiteY4" fmla="*/ 32084 h 32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08944" h="320842">
                <a:moveTo>
                  <a:pt x="0" y="32084"/>
                </a:moveTo>
                <a:lnTo>
                  <a:pt x="3408944" y="0"/>
                </a:lnTo>
                <a:lnTo>
                  <a:pt x="3296649" y="296778"/>
                </a:lnTo>
                <a:lnTo>
                  <a:pt x="24061" y="320842"/>
                </a:lnTo>
                <a:lnTo>
                  <a:pt x="0" y="3208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11019710" y="569909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x</a:t>
            </a:r>
            <a:endParaRPr lang="de-DE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8206210" y="6284814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6"/>
                </a:solidFill>
                <a:latin typeface="Bahnschrift Light" panose="020B0502040204020203" pitchFamily="34" charset="0"/>
              </a:rPr>
              <a:t>l = 40 – 2x</a:t>
            </a:r>
            <a:endParaRPr lang="de-DE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7467600" y="4838700"/>
            <a:ext cx="3771900" cy="838200"/>
          </a:xfrm>
          <a:custGeom>
            <a:avLst/>
            <a:gdLst>
              <a:gd name="connsiteX0" fmla="*/ 0 w 3771900"/>
              <a:gd name="connsiteY0" fmla="*/ 828675 h 838200"/>
              <a:gd name="connsiteX1" fmla="*/ 533400 w 3771900"/>
              <a:gd name="connsiteY1" fmla="*/ 28575 h 838200"/>
              <a:gd name="connsiteX2" fmla="*/ 3771900 w 3771900"/>
              <a:gd name="connsiteY2" fmla="*/ 0 h 838200"/>
              <a:gd name="connsiteX3" fmla="*/ 3505200 w 3771900"/>
              <a:gd name="connsiteY3" fmla="*/ 838200 h 838200"/>
              <a:gd name="connsiteX4" fmla="*/ 0 w 3771900"/>
              <a:gd name="connsiteY4" fmla="*/ 828675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1900" h="838200">
                <a:moveTo>
                  <a:pt x="0" y="828675"/>
                </a:moveTo>
                <a:lnTo>
                  <a:pt x="533400" y="28575"/>
                </a:lnTo>
                <a:lnTo>
                  <a:pt x="3771900" y="0"/>
                </a:lnTo>
                <a:lnTo>
                  <a:pt x="3505200" y="838200"/>
                </a:lnTo>
                <a:lnTo>
                  <a:pt x="0" y="82867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i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de-DE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886152" y="1812667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B050"/>
                </a:solidFill>
                <a:latin typeface="Bahnschrift Light" panose="020B0502040204020203" pitchFamily="34" charset="0"/>
              </a:rPr>
              <a:t>x</a:t>
            </a:r>
            <a:endParaRPr lang="de-DE" dirty="0">
              <a:solidFill>
                <a:srgbClr val="00B05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2018974" y="1812667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Bahnschrift Light" panose="020B0502040204020203" pitchFamily="34" charset="0"/>
              </a:rPr>
              <a:t>l</a:t>
            </a:r>
            <a:r>
              <a:rPr lang="de-DE" dirty="0" smtClean="0">
                <a:solidFill>
                  <a:srgbClr val="FF0000"/>
                </a:solidFill>
                <a:latin typeface="Bahnschrift Light" panose="020B0502040204020203" pitchFamily="34" charset="0"/>
              </a:rPr>
              <a:t> = 40 – 2x</a:t>
            </a:r>
            <a:endParaRPr lang="de-DE" dirty="0">
              <a:solidFill>
                <a:srgbClr val="FF000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3490902" y="1779715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  <a:latin typeface="Bahnschrift Light" panose="020B0502040204020203" pitchFamily="34" charset="0"/>
              </a:rPr>
              <a:t>A = l²</a:t>
            </a:r>
            <a:endParaRPr lang="de-DE" dirty="0">
              <a:solidFill>
                <a:srgbClr val="0070C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650849" y="1779715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7030A0"/>
                </a:solidFill>
                <a:latin typeface="Bahnschrift Light" panose="020B0502040204020203" pitchFamily="34" charset="0"/>
              </a:rPr>
              <a:t>V= </a:t>
            </a:r>
            <a:r>
              <a:rPr lang="de-DE" dirty="0" err="1" smtClean="0">
                <a:solidFill>
                  <a:srgbClr val="7030A0"/>
                </a:solidFill>
                <a:latin typeface="Bahnschrift Light" panose="020B0502040204020203" pitchFamily="34" charset="0"/>
              </a:rPr>
              <a:t>A∙x</a:t>
            </a:r>
            <a:endParaRPr lang="de-DE" dirty="0">
              <a:solidFill>
                <a:srgbClr val="7030A0"/>
              </a:solidFill>
              <a:latin typeface="Bahnschrift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43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75949" y="1133384"/>
            <a:ext cx="5152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Einschnitt   Seitenlänge     Fläche     Volumen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 = Höhe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7061810" y="807873"/>
            <a:ext cx="3415324" cy="3415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7726118" y="807873"/>
            <a:ext cx="23446" cy="3415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>
            <a:off x="9765934" y="807873"/>
            <a:ext cx="7815" cy="3415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 flipV="1">
            <a:off x="7061810" y="1448735"/>
            <a:ext cx="3415324" cy="78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7061810" y="3574519"/>
            <a:ext cx="3415324" cy="234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7004660" y="454171"/>
            <a:ext cx="341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  </a:t>
            </a:r>
            <a:r>
              <a:rPr lang="de-DE" dirty="0" smtClean="0">
                <a:solidFill>
                  <a:schemeClr val="bg1"/>
                </a:solidFill>
              </a:rPr>
              <a:t>  </a:t>
            </a:r>
            <a:r>
              <a:rPr lang="de-DE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x</a:t>
            </a:r>
            <a:r>
              <a:rPr lang="de-DE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            </a:t>
            </a:r>
            <a:r>
              <a:rPr lang="de-DE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l = 40 </a:t>
            </a:r>
            <a:r>
              <a:rPr lang="de-DE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– 2x     </a:t>
            </a:r>
            <a:r>
              <a:rPr lang="de-DE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        </a:t>
            </a:r>
            <a:r>
              <a:rPr lang="de-DE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x</a:t>
            </a:r>
            <a:r>
              <a:rPr lang="de-DE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 </a:t>
            </a:r>
            <a:endParaRPr lang="de-DE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11" name="Gerader Verbinder 10"/>
          <p:cNvCxnSpPr/>
          <p:nvPr/>
        </p:nvCxnSpPr>
        <p:spPr>
          <a:xfrm>
            <a:off x="675949" y="2181999"/>
            <a:ext cx="55483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1871337" y="1409700"/>
            <a:ext cx="0" cy="4752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>
            <a:off x="3450105" y="1400175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>
            <a:off x="4509762" y="1409700"/>
            <a:ext cx="0" cy="479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1519238" y="554593"/>
            <a:ext cx="3182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Berechnung des Volumens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737841" y="1456550"/>
            <a:ext cx="2028093" cy="2117969"/>
          </a:xfrm>
          <a:prstGeom prst="rect">
            <a:avLst/>
          </a:prstGeom>
          <a:solidFill>
            <a:srgbClr val="0070C0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A</a:t>
            </a:r>
            <a:endParaRPr lang="de-DE" dirty="0"/>
          </a:p>
        </p:txBody>
      </p:sp>
      <p:sp>
        <p:nvSpPr>
          <p:cNvPr id="20" name="Parallelogramm 10"/>
          <p:cNvSpPr/>
          <p:nvPr/>
        </p:nvSpPr>
        <p:spPr>
          <a:xfrm>
            <a:off x="7152057" y="4833185"/>
            <a:ext cx="4162927" cy="1355559"/>
          </a:xfrm>
          <a:custGeom>
            <a:avLst/>
            <a:gdLst>
              <a:gd name="connsiteX0" fmla="*/ 0 w 4138864"/>
              <a:gd name="connsiteY0" fmla="*/ 1315454 h 1315454"/>
              <a:gd name="connsiteX1" fmla="*/ 328864 w 4138864"/>
              <a:gd name="connsiteY1" fmla="*/ 0 h 1315454"/>
              <a:gd name="connsiteX2" fmla="*/ 4138864 w 4138864"/>
              <a:gd name="connsiteY2" fmla="*/ 0 h 1315454"/>
              <a:gd name="connsiteX3" fmla="*/ 3810001 w 4138864"/>
              <a:gd name="connsiteY3" fmla="*/ 1315454 h 1315454"/>
              <a:gd name="connsiteX4" fmla="*/ 0 w 4138864"/>
              <a:gd name="connsiteY4" fmla="*/ 1315454 h 1315454"/>
              <a:gd name="connsiteX0" fmla="*/ 0 w 4162927"/>
              <a:gd name="connsiteY0" fmla="*/ 1355559 h 1355559"/>
              <a:gd name="connsiteX1" fmla="*/ 328864 w 4162927"/>
              <a:gd name="connsiteY1" fmla="*/ 40105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  <a:gd name="connsiteX0" fmla="*/ 0 w 4162927"/>
              <a:gd name="connsiteY0" fmla="*/ 1355559 h 1355559"/>
              <a:gd name="connsiteX1" fmla="*/ 585537 w 4162927"/>
              <a:gd name="connsiteY1" fmla="*/ 32084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  <a:gd name="connsiteX0" fmla="*/ 0 w 4162927"/>
              <a:gd name="connsiteY0" fmla="*/ 1355559 h 1355559"/>
              <a:gd name="connsiteX1" fmla="*/ 834190 w 4162927"/>
              <a:gd name="connsiteY1" fmla="*/ 32084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2927" h="1355559">
                <a:moveTo>
                  <a:pt x="0" y="1355559"/>
                </a:moveTo>
                <a:lnTo>
                  <a:pt x="834190" y="32084"/>
                </a:lnTo>
                <a:lnTo>
                  <a:pt x="4162927" y="0"/>
                </a:lnTo>
                <a:lnTo>
                  <a:pt x="3810001" y="1355559"/>
                </a:lnTo>
                <a:lnTo>
                  <a:pt x="0" y="135555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7152057" y="5699459"/>
            <a:ext cx="3826043" cy="489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Gleichschenkliges Dreieck 12"/>
          <p:cNvSpPr/>
          <p:nvPr/>
        </p:nvSpPr>
        <p:spPr>
          <a:xfrm>
            <a:off x="7152056" y="4584533"/>
            <a:ext cx="818148" cy="1122947"/>
          </a:xfrm>
          <a:custGeom>
            <a:avLst/>
            <a:gdLst>
              <a:gd name="connsiteX0" fmla="*/ 0 w 1339516"/>
              <a:gd name="connsiteY0" fmla="*/ 954505 h 954505"/>
              <a:gd name="connsiteX1" fmla="*/ 669758 w 1339516"/>
              <a:gd name="connsiteY1" fmla="*/ 0 h 954505"/>
              <a:gd name="connsiteX2" fmla="*/ 1339516 w 1339516"/>
              <a:gd name="connsiteY2" fmla="*/ 954505 h 954505"/>
              <a:gd name="connsiteX3" fmla="*/ 0 w 1339516"/>
              <a:gd name="connsiteY3" fmla="*/ 954505 h 954505"/>
              <a:gd name="connsiteX0" fmla="*/ 0 w 922421"/>
              <a:gd name="connsiteY0" fmla="*/ 954505 h 954505"/>
              <a:gd name="connsiteX1" fmla="*/ 669758 w 922421"/>
              <a:gd name="connsiteY1" fmla="*/ 0 h 954505"/>
              <a:gd name="connsiteX2" fmla="*/ 922421 w 922421"/>
              <a:gd name="connsiteY2" fmla="*/ 168442 h 954505"/>
              <a:gd name="connsiteX3" fmla="*/ 0 w 922421"/>
              <a:gd name="connsiteY3" fmla="*/ 954505 h 954505"/>
              <a:gd name="connsiteX0" fmla="*/ 0 w 922421"/>
              <a:gd name="connsiteY0" fmla="*/ 1098884 h 1098884"/>
              <a:gd name="connsiteX1" fmla="*/ 838200 w 922421"/>
              <a:gd name="connsiteY1" fmla="*/ 0 h 1098884"/>
              <a:gd name="connsiteX2" fmla="*/ 922421 w 922421"/>
              <a:gd name="connsiteY2" fmla="*/ 312821 h 1098884"/>
              <a:gd name="connsiteX3" fmla="*/ 0 w 922421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0 w 838200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368970 w 838200"/>
              <a:gd name="connsiteY3" fmla="*/ 753979 h 1098884"/>
              <a:gd name="connsiteX4" fmla="*/ 0 w 838200"/>
              <a:gd name="connsiteY4" fmla="*/ 1098884 h 1098884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818148 w 838200"/>
              <a:gd name="connsiteY2" fmla="*/ 320842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778043 w 838200"/>
              <a:gd name="connsiteY2" fmla="*/ 304800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790074"/>
              <a:gd name="connsiteY0" fmla="*/ 1114926 h 1122947"/>
              <a:gd name="connsiteX1" fmla="*/ 790074 w 790074"/>
              <a:gd name="connsiteY1" fmla="*/ 0 h 1122947"/>
              <a:gd name="connsiteX2" fmla="*/ 778043 w 790074"/>
              <a:gd name="connsiteY2" fmla="*/ 320842 h 1122947"/>
              <a:gd name="connsiteX3" fmla="*/ 296780 w 790074"/>
              <a:gd name="connsiteY3" fmla="*/ 1122947 h 1122947"/>
              <a:gd name="connsiteX4" fmla="*/ 0 w 790074"/>
              <a:gd name="connsiteY4" fmla="*/ 1114926 h 1122947"/>
              <a:gd name="connsiteX0" fmla="*/ 0 w 818148"/>
              <a:gd name="connsiteY0" fmla="*/ 1114926 h 1122947"/>
              <a:gd name="connsiteX1" fmla="*/ 790074 w 818148"/>
              <a:gd name="connsiteY1" fmla="*/ 0 h 1122947"/>
              <a:gd name="connsiteX2" fmla="*/ 818148 w 818148"/>
              <a:gd name="connsiteY2" fmla="*/ 312821 h 1122947"/>
              <a:gd name="connsiteX3" fmla="*/ 296780 w 818148"/>
              <a:gd name="connsiteY3" fmla="*/ 1122947 h 1122947"/>
              <a:gd name="connsiteX4" fmla="*/ 0 w 818148"/>
              <a:gd name="connsiteY4" fmla="*/ 1114926 h 112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148" h="1122947">
                <a:moveTo>
                  <a:pt x="0" y="1114926"/>
                </a:moveTo>
                <a:lnTo>
                  <a:pt x="790074" y="0"/>
                </a:lnTo>
                <a:lnTo>
                  <a:pt x="818148" y="312821"/>
                </a:lnTo>
                <a:lnTo>
                  <a:pt x="296780" y="1122947"/>
                </a:lnTo>
                <a:lnTo>
                  <a:pt x="0" y="111492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Gleichschenkliges Dreieck 12"/>
          <p:cNvSpPr/>
          <p:nvPr/>
        </p:nvSpPr>
        <p:spPr>
          <a:xfrm>
            <a:off x="10970077" y="4568491"/>
            <a:ext cx="409074" cy="1620253"/>
          </a:xfrm>
          <a:custGeom>
            <a:avLst/>
            <a:gdLst>
              <a:gd name="connsiteX0" fmla="*/ 0 w 1339516"/>
              <a:gd name="connsiteY0" fmla="*/ 954505 h 954505"/>
              <a:gd name="connsiteX1" fmla="*/ 669758 w 1339516"/>
              <a:gd name="connsiteY1" fmla="*/ 0 h 954505"/>
              <a:gd name="connsiteX2" fmla="*/ 1339516 w 1339516"/>
              <a:gd name="connsiteY2" fmla="*/ 954505 h 954505"/>
              <a:gd name="connsiteX3" fmla="*/ 0 w 1339516"/>
              <a:gd name="connsiteY3" fmla="*/ 954505 h 954505"/>
              <a:gd name="connsiteX0" fmla="*/ 0 w 922421"/>
              <a:gd name="connsiteY0" fmla="*/ 954505 h 954505"/>
              <a:gd name="connsiteX1" fmla="*/ 669758 w 922421"/>
              <a:gd name="connsiteY1" fmla="*/ 0 h 954505"/>
              <a:gd name="connsiteX2" fmla="*/ 922421 w 922421"/>
              <a:gd name="connsiteY2" fmla="*/ 168442 h 954505"/>
              <a:gd name="connsiteX3" fmla="*/ 0 w 922421"/>
              <a:gd name="connsiteY3" fmla="*/ 954505 h 954505"/>
              <a:gd name="connsiteX0" fmla="*/ 0 w 922421"/>
              <a:gd name="connsiteY0" fmla="*/ 1098884 h 1098884"/>
              <a:gd name="connsiteX1" fmla="*/ 838200 w 922421"/>
              <a:gd name="connsiteY1" fmla="*/ 0 h 1098884"/>
              <a:gd name="connsiteX2" fmla="*/ 922421 w 922421"/>
              <a:gd name="connsiteY2" fmla="*/ 312821 h 1098884"/>
              <a:gd name="connsiteX3" fmla="*/ 0 w 922421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0 w 838200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368970 w 838200"/>
              <a:gd name="connsiteY3" fmla="*/ 753979 h 1098884"/>
              <a:gd name="connsiteX4" fmla="*/ 0 w 838200"/>
              <a:gd name="connsiteY4" fmla="*/ 1098884 h 1098884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818148 w 838200"/>
              <a:gd name="connsiteY2" fmla="*/ 320842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557463"/>
              <a:gd name="connsiteY0" fmla="*/ 633663 h 1106905"/>
              <a:gd name="connsiteX1" fmla="*/ 557463 w 557463"/>
              <a:gd name="connsiteY1" fmla="*/ 0 h 1106905"/>
              <a:gd name="connsiteX2" fmla="*/ 537411 w 557463"/>
              <a:gd name="connsiteY2" fmla="*/ 320842 h 1106905"/>
              <a:gd name="connsiteX3" fmla="*/ 16043 w 557463"/>
              <a:gd name="connsiteY3" fmla="*/ 1106905 h 1106905"/>
              <a:gd name="connsiteX4" fmla="*/ 0 w 557463"/>
              <a:gd name="connsiteY4" fmla="*/ 633663 h 1106905"/>
              <a:gd name="connsiteX0" fmla="*/ 0 w 537411"/>
              <a:gd name="connsiteY0" fmla="*/ 1187116 h 1660358"/>
              <a:gd name="connsiteX1" fmla="*/ 340895 w 537411"/>
              <a:gd name="connsiteY1" fmla="*/ 0 h 1660358"/>
              <a:gd name="connsiteX2" fmla="*/ 537411 w 537411"/>
              <a:gd name="connsiteY2" fmla="*/ 874295 h 1660358"/>
              <a:gd name="connsiteX3" fmla="*/ 16043 w 537411"/>
              <a:gd name="connsiteY3" fmla="*/ 1660358 h 1660358"/>
              <a:gd name="connsiteX4" fmla="*/ 0 w 537411"/>
              <a:gd name="connsiteY4" fmla="*/ 1187116 h 1660358"/>
              <a:gd name="connsiteX0" fmla="*/ 0 w 409074"/>
              <a:gd name="connsiteY0" fmla="*/ 1187116 h 1660358"/>
              <a:gd name="connsiteX1" fmla="*/ 340895 w 409074"/>
              <a:gd name="connsiteY1" fmla="*/ 0 h 1660358"/>
              <a:gd name="connsiteX2" fmla="*/ 409074 w 409074"/>
              <a:gd name="connsiteY2" fmla="*/ 304801 h 1660358"/>
              <a:gd name="connsiteX3" fmla="*/ 16043 w 409074"/>
              <a:gd name="connsiteY3" fmla="*/ 1660358 h 1660358"/>
              <a:gd name="connsiteX4" fmla="*/ 0 w 409074"/>
              <a:gd name="connsiteY4" fmla="*/ 1187116 h 1660358"/>
              <a:gd name="connsiteX0" fmla="*/ 0 w 429126"/>
              <a:gd name="connsiteY0" fmla="*/ 1179095 h 1652337"/>
              <a:gd name="connsiteX1" fmla="*/ 429126 w 429126"/>
              <a:gd name="connsiteY1" fmla="*/ 0 h 1652337"/>
              <a:gd name="connsiteX2" fmla="*/ 409074 w 429126"/>
              <a:gd name="connsiteY2" fmla="*/ 296780 h 1652337"/>
              <a:gd name="connsiteX3" fmla="*/ 16043 w 429126"/>
              <a:gd name="connsiteY3" fmla="*/ 1652337 h 1652337"/>
              <a:gd name="connsiteX4" fmla="*/ 0 w 429126"/>
              <a:gd name="connsiteY4" fmla="*/ 1179095 h 1652337"/>
              <a:gd name="connsiteX0" fmla="*/ 0 w 409074"/>
              <a:gd name="connsiteY0" fmla="*/ 1203159 h 1676401"/>
              <a:gd name="connsiteX1" fmla="*/ 389021 w 409074"/>
              <a:gd name="connsiteY1" fmla="*/ 0 h 1676401"/>
              <a:gd name="connsiteX2" fmla="*/ 409074 w 409074"/>
              <a:gd name="connsiteY2" fmla="*/ 320844 h 1676401"/>
              <a:gd name="connsiteX3" fmla="*/ 16043 w 409074"/>
              <a:gd name="connsiteY3" fmla="*/ 1676401 h 1676401"/>
              <a:gd name="connsiteX4" fmla="*/ 0 w 409074"/>
              <a:gd name="connsiteY4" fmla="*/ 1203159 h 1676401"/>
              <a:gd name="connsiteX0" fmla="*/ 0 w 409074"/>
              <a:gd name="connsiteY0" fmla="*/ 1130969 h 1604211"/>
              <a:gd name="connsiteX1" fmla="*/ 389021 w 409074"/>
              <a:gd name="connsiteY1" fmla="*/ 0 h 1604211"/>
              <a:gd name="connsiteX2" fmla="*/ 409074 w 409074"/>
              <a:gd name="connsiteY2" fmla="*/ 248654 h 1604211"/>
              <a:gd name="connsiteX3" fmla="*/ 16043 w 409074"/>
              <a:gd name="connsiteY3" fmla="*/ 1604211 h 1604211"/>
              <a:gd name="connsiteX4" fmla="*/ 0 w 409074"/>
              <a:gd name="connsiteY4" fmla="*/ 1130969 h 1604211"/>
              <a:gd name="connsiteX0" fmla="*/ 0 w 409074"/>
              <a:gd name="connsiteY0" fmla="*/ 1187116 h 1660358"/>
              <a:gd name="connsiteX1" fmla="*/ 389021 w 409074"/>
              <a:gd name="connsiteY1" fmla="*/ 0 h 1660358"/>
              <a:gd name="connsiteX2" fmla="*/ 409074 w 409074"/>
              <a:gd name="connsiteY2" fmla="*/ 304801 h 1660358"/>
              <a:gd name="connsiteX3" fmla="*/ 16043 w 409074"/>
              <a:gd name="connsiteY3" fmla="*/ 1660358 h 1660358"/>
              <a:gd name="connsiteX4" fmla="*/ 0 w 409074"/>
              <a:gd name="connsiteY4" fmla="*/ 1187116 h 1660358"/>
              <a:gd name="connsiteX0" fmla="*/ 0 w 409074"/>
              <a:gd name="connsiteY0" fmla="*/ 1147011 h 1620253"/>
              <a:gd name="connsiteX1" fmla="*/ 389021 w 409074"/>
              <a:gd name="connsiteY1" fmla="*/ 0 h 1620253"/>
              <a:gd name="connsiteX2" fmla="*/ 409074 w 409074"/>
              <a:gd name="connsiteY2" fmla="*/ 264696 h 1620253"/>
              <a:gd name="connsiteX3" fmla="*/ 16043 w 409074"/>
              <a:gd name="connsiteY3" fmla="*/ 1620253 h 1620253"/>
              <a:gd name="connsiteX4" fmla="*/ 0 w 409074"/>
              <a:gd name="connsiteY4" fmla="*/ 1147011 h 162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074" h="1620253">
                <a:moveTo>
                  <a:pt x="0" y="1147011"/>
                </a:moveTo>
                <a:lnTo>
                  <a:pt x="389021" y="0"/>
                </a:lnTo>
                <a:lnTo>
                  <a:pt x="409074" y="264696"/>
                </a:lnTo>
                <a:lnTo>
                  <a:pt x="16043" y="1620253"/>
                </a:lnTo>
                <a:lnTo>
                  <a:pt x="0" y="114701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14"/>
          <p:cNvSpPr/>
          <p:nvPr/>
        </p:nvSpPr>
        <p:spPr>
          <a:xfrm>
            <a:off x="7954165" y="4552449"/>
            <a:ext cx="3408944" cy="320842"/>
          </a:xfrm>
          <a:custGeom>
            <a:avLst/>
            <a:gdLst>
              <a:gd name="connsiteX0" fmla="*/ 0 w 3441030"/>
              <a:gd name="connsiteY0" fmla="*/ 0 h 320842"/>
              <a:gd name="connsiteX1" fmla="*/ 3441030 w 3441030"/>
              <a:gd name="connsiteY1" fmla="*/ 0 h 320842"/>
              <a:gd name="connsiteX2" fmla="*/ 3441030 w 3441030"/>
              <a:gd name="connsiteY2" fmla="*/ 320842 h 320842"/>
              <a:gd name="connsiteX3" fmla="*/ 0 w 3441030"/>
              <a:gd name="connsiteY3" fmla="*/ 320842 h 320842"/>
              <a:gd name="connsiteX4" fmla="*/ 0 w 3441030"/>
              <a:gd name="connsiteY4" fmla="*/ 0 h 320842"/>
              <a:gd name="connsiteX0" fmla="*/ 24064 w 3465094"/>
              <a:gd name="connsiteY0" fmla="*/ 0 h 360948"/>
              <a:gd name="connsiteX1" fmla="*/ 3465094 w 3465094"/>
              <a:gd name="connsiteY1" fmla="*/ 0 h 360948"/>
              <a:gd name="connsiteX2" fmla="*/ 3465094 w 3465094"/>
              <a:gd name="connsiteY2" fmla="*/ 320842 h 360948"/>
              <a:gd name="connsiteX3" fmla="*/ 0 w 3465094"/>
              <a:gd name="connsiteY3" fmla="*/ 360948 h 360948"/>
              <a:gd name="connsiteX4" fmla="*/ 24064 w 3465094"/>
              <a:gd name="connsiteY4" fmla="*/ 0 h 360948"/>
              <a:gd name="connsiteX0" fmla="*/ 0 w 3441030"/>
              <a:gd name="connsiteY0" fmla="*/ 0 h 368969"/>
              <a:gd name="connsiteX1" fmla="*/ 3441030 w 3441030"/>
              <a:gd name="connsiteY1" fmla="*/ 0 h 368969"/>
              <a:gd name="connsiteX2" fmla="*/ 3441030 w 3441030"/>
              <a:gd name="connsiteY2" fmla="*/ 320842 h 368969"/>
              <a:gd name="connsiteX3" fmla="*/ 0 w 3441030"/>
              <a:gd name="connsiteY3" fmla="*/ 368969 h 368969"/>
              <a:gd name="connsiteX4" fmla="*/ 0 w 3441030"/>
              <a:gd name="connsiteY4" fmla="*/ 0 h 368969"/>
              <a:gd name="connsiteX0" fmla="*/ 0 w 3441030"/>
              <a:gd name="connsiteY0" fmla="*/ 0 h 368969"/>
              <a:gd name="connsiteX1" fmla="*/ 3441030 w 3441030"/>
              <a:gd name="connsiteY1" fmla="*/ 0 h 368969"/>
              <a:gd name="connsiteX2" fmla="*/ 3312693 w 3441030"/>
              <a:gd name="connsiteY2" fmla="*/ 336884 h 368969"/>
              <a:gd name="connsiteX3" fmla="*/ 0 w 3441030"/>
              <a:gd name="connsiteY3" fmla="*/ 368969 h 368969"/>
              <a:gd name="connsiteX4" fmla="*/ 0 w 3441030"/>
              <a:gd name="connsiteY4" fmla="*/ 0 h 368969"/>
              <a:gd name="connsiteX0" fmla="*/ 16043 w 3441030"/>
              <a:gd name="connsiteY0" fmla="*/ 88232 h 368969"/>
              <a:gd name="connsiteX1" fmla="*/ 3441030 w 3441030"/>
              <a:gd name="connsiteY1" fmla="*/ 0 h 368969"/>
              <a:gd name="connsiteX2" fmla="*/ 3312693 w 3441030"/>
              <a:gd name="connsiteY2" fmla="*/ 336884 h 368969"/>
              <a:gd name="connsiteX3" fmla="*/ 0 w 3441030"/>
              <a:gd name="connsiteY3" fmla="*/ 368969 h 368969"/>
              <a:gd name="connsiteX4" fmla="*/ 16043 w 3441030"/>
              <a:gd name="connsiteY4" fmla="*/ 88232 h 368969"/>
              <a:gd name="connsiteX0" fmla="*/ 16043 w 3424988"/>
              <a:gd name="connsiteY0" fmla="*/ 48126 h 328863"/>
              <a:gd name="connsiteX1" fmla="*/ 3424988 w 3424988"/>
              <a:gd name="connsiteY1" fmla="*/ 0 h 328863"/>
              <a:gd name="connsiteX2" fmla="*/ 3312693 w 3424988"/>
              <a:gd name="connsiteY2" fmla="*/ 296778 h 328863"/>
              <a:gd name="connsiteX3" fmla="*/ 0 w 3424988"/>
              <a:gd name="connsiteY3" fmla="*/ 328863 h 328863"/>
              <a:gd name="connsiteX4" fmla="*/ 16043 w 3424988"/>
              <a:gd name="connsiteY4" fmla="*/ 48126 h 328863"/>
              <a:gd name="connsiteX0" fmla="*/ 0 w 3408945"/>
              <a:gd name="connsiteY0" fmla="*/ 48126 h 320842"/>
              <a:gd name="connsiteX1" fmla="*/ 3408945 w 3408945"/>
              <a:gd name="connsiteY1" fmla="*/ 0 h 320842"/>
              <a:gd name="connsiteX2" fmla="*/ 3296650 w 3408945"/>
              <a:gd name="connsiteY2" fmla="*/ 296778 h 320842"/>
              <a:gd name="connsiteX3" fmla="*/ 24062 w 3408945"/>
              <a:gd name="connsiteY3" fmla="*/ 320842 h 320842"/>
              <a:gd name="connsiteX4" fmla="*/ 0 w 3408945"/>
              <a:gd name="connsiteY4" fmla="*/ 48126 h 320842"/>
              <a:gd name="connsiteX0" fmla="*/ 0 w 3433008"/>
              <a:gd name="connsiteY0" fmla="*/ 24063 h 320842"/>
              <a:gd name="connsiteX1" fmla="*/ 3433008 w 3433008"/>
              <a:gd name="connsiteY1" fmla="*/ 0 h 320842"/>
              <a:gd name="connsiteX2" fmla="*/ 3320713 w 3433008"/>
              <a:gd name="connsiteY2" fmla="*/ 296778 h 320842"/>
              <a:gd name="connsiteX3" fmla="*/ 48125 w 3433008"/>
              <a:gd name="connsiteY3" fmla="*/ 320842 h 320842"/>
              <a:gd name="connsiteX4" fmla="*/ 0 w 3433008"/>
              <a:gd name="connsiteY4" fmla="*/ 24063 h 320842"/>
              <a:gd name="connsiteX0" fmla="*/ 0 w 3408944"/>
              <a:gd name="connsiteY0" fmla="*/ 32084 h 320842"/>
              <a:gd name="connsiteX1" fmla="*/ 3408944 w 3408944"/>
              <a:gd name="connsiteY1" fmla="*/ 0 h 320842"/>
              <a:gd name="connsiteX2" fmla="*/ 3296649 w 3408944"/>
              <a:gd name="connsiteY2" fmla="*/ 296778 h 320842"/>
              <a:gd name="connsiteX3" fmla="*/ 24061 w 3408944"/>
              <a:gd name="connsiteY3" fmla="*/ 320842 h 320842"/>
              <a:gd name="connsiteX4" fmla="*/ 0 w 3408944"/>
              <a:gd name="connsiteY4" fmla="*/ 32084 h 32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08944" h="320842">
                <a:moveTo>
                  <a:pt x="0" y="32084"/>
                </a:moveTo>
                <a:lnTo>
                  <a:pt x="3408944" y="0"/>
                </a:lnTo>
                <a:lnTo>
                  <a:pt x="3296649" y="296778"/>
                </a:lnTo>
                <a:lnTo>
                  <a:pt x="24061" y="320842"/>
                </a:lnTo>
                <a:lnTo>
                  <a:pt x="0" y="3208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11019710" y="569909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x</a:t>
            </a:r>
            <a:endParaRPr lang="de-DE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8206210" y="6284814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6"/>
                </a:solidFill>
                <a:latin typeface="Bahnschrift Light" panose="020B0502040204020203" pitchFamily="34" charset="0"/>
              </a:rPr>
              <a:t>l = 40 – 2x</a:t>
            </a:r>
            <a:endParaRPr lang="de-DE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7467600" y="4838700"/>
            <a:ext cx="3771900" cy="838200"/>
          </a:xfrm>
          <a:custGeom>
            <a:avLst/>
            <a:gdLst>
              <a:gd name="connsiteX0" fmla="*/ 0 w 3771900"/>
              <a:gd name="connsiteY0" fmla="*/ 828675 h 838200"/>
              <a:gd name="connsiteX1" fmla="*/ 533400 w 3771900"/>
              <a:gd name="connsiteY1" fmla="*/ 28575 h 838200"/>
              <a:gd name="connsiteX2" fmla="*/ 3771900 w 3771900"/>
              <a:gd name="connsiteY2" fmla="*/ 0 h 838200"/>
              <a:gd name="connsiteX3" fmla="*/ 3505200 w 3771900"/>
              <a:gd name="connsiteY3" fmla="*/ 838200 h 838200"/>
              <a:gd name="connsiteX4" fmla="*/ 0 w 3771900"/>
              <a:gd name="connsiteY4" fmla="*/ 828675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1900" h="838200">
                <a:moveTo>
                  <a:pt x="0" y="828675"/>
                </a:moveTo>
                <a:lnTo>
                  <a:pt x="533400" y="28575"/>
                </a:lnTo>
                <a:lnTo>
                  <a:pt x="3771900" y="0"/>
                </a:lnTo>
                <a:lnTo>
                  <a:pt x="3505200" y="838200"/>
                </a:lnTo>
                <a:lnTo>
                  <a:pt x="0" y="82867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i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de-DE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886152" y="1812667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B050"/>
                </a:solidFill>
                <a:latin typeface="Bahnschrift Light" panose="020B0502040204020203" pitchFamily="34" charset="0"/>
              </a:rPr>
              <a:t>x</a:t>
            </a:r>
            <a:endParaRPr lang="de-DE" dirty="0">
              <a:solidFill>
                <a:srgbClr val="00B05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2018974" y="1812667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Bahnschrift Light" panose="020B0502040204020203" pitchFamily="34" charset="0"/>
              </a:rPr>
              <a:t>l</a:t>
            </a:r>
            <a:r>
              <a:rPr lang="de-DE" dirty="0" smtClean="0">
                <a:solidFill>
                  <a:srgbClr val="FF0000"/>
                </a:solidFill>
                <a:latin typeface="Bahnschrift Light" panose="020B0502040204020203" pitchFamily="34" charset="0"/>
              </a:rPr>
              <a:t> = 40 – 2x</a:t>
            </a:r>
            <a:endParaRPr lang="de-DE" dirty="0">
              <a:solidFill>
                <a:srgbClr val="FF000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3490902" y="1779715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  <a:latin typeface="Bahnschrift Light" panose="020B0502040204020203" pitchFamily="34" charset="0"/>
              </a:rPr>
              <a:t>A = l²</a:t>
            </a:r>
            <a:endParaRPr lang="de-DE" dirty="0">
              <a:solidFill>
                <a:srgbClr val="0070C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650849" y="1779715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7030A0"/>
                </a:solidFill>
                <a:latin typeface="Bahnschrift Light" panose="020B0502040204020203" pitchFamily="34" charset="0"/>
              </a:rPr>
              <a:t>V= </a:t>
            </a:r>
            <a:r>
              <a:rPr lang="de-DE" dirty="0" err="1" smtClean="0">
                <a:solidFill>
                  <a:srgbClr val="7030A0"/>
                </a:solidFill>
                <a:latin typeface="Bahnschrift Light" panose="020B0502040204020203" pitchFamily="34" charset="0"/>
              </a:rPr>
              <a:t>A∙x</a:t>
            </a:r>
            <a:endParaRPr lang="de-DE" dirty="0">
              <a:solidFill>
                <a:srgbClr val="7030A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945430" y="2330868"/>
            <a:ext cx="44114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</a:p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4</a:t>
            </a:r>
          </a:p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6</a:t>
            </a:r>
          </a:p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8</a:t>
            </a:r>
          </a:p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10</a:t>
            </a:r>
          </a:p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12</a:t>
            </a:r>
          </a:p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14</a:t>
            </a:r>
          </a:p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16</a:t>
            </a:r>
          </a:p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18</a:t>
            </a:r>
          </a:p>
          <a:p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20</a:t>
            </a:r>
            <a:endParaRPr lang="de-DE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163634" y="2330868"/>
            <a:ext cx="44114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36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32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28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24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20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16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12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8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4</a:t>
            </a:r>
          </a:p>
          <a:p>
            <a:r>
              <a:rPr lang="de-DE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01646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75949" y="1133384"/>
            <a:ext cx="5152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Einschnitt   Seitenlänge     Fläche     Volumen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 = Höhe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7061810" y="807873"/>
            <a:ext cx="3415324" cy="3415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7726118" y="807873"/>
            <a:ext cx="23446" cy="3415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>
            <a:off x="9765934" y="807873"/>
            <a:ext cx="7815" cy="3415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 flipV="1">
            <a:off x="7061810" y="1448735"/>
            <a:ext cx="3415324" cy="78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7061810" y="3574519"/>
            <a:ext cx="3415324" cy="234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7004660" y="454171"/>
            <a:ext cx="341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  </a:t>
            </a:r>
            <a:r>
              <a:rPr lang="de-DE" dirty="0" smtClean="0">
                <a:solidFill>
                  <a:schemeClr val="bg1"/>
                </a:solidFill>
              </a:rPr>
              <a:t>  </a:t>
            </a:r>
            <a:r>
              <a:rPr lang="de-DE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x</a:t>
            </a:r>
            <a:r>
              <a:rPr lang="de-DE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            </a:t>
            </a:r>
            <a:r>
              <a:rPr lang="de-DE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l = 40 </a:t>
            </a:r>
            <a:r>
              <a:rPr lang="de-DE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– 2x     </a:t>
            </a:r>
            <a:r>
              <a:rPr lang="de-DE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        </a:t>
            </a:r>
            <a:r>
              <a:rPr lang="de-DE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x</a:t>
            </a:r>
            <a:r>
              <a:rPr lang="de-DE" dirty="0" smtClean="0">
                <a:solidFill>
                  <a:schemeClr val="bg1"/>
                </a:solidFill>
                <a:latin typeface="Bahnschrift Light" panose="020B0502040204020203" pitchFamily="34" charset="0"/>
              </a:rPr>
              <a:t> </a:t>
            </a:r>
            <a:endParaRPr lang="de-DE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11" name="Gerader Verbinder 10"/>
          <p:cNvCxnSpPr/>
          <p:nvPr/>
        </p:nvCxnSpPr>
        <p:spPr>
          <a:xfrm>
            <a:off x="675949" y="2181999"/>
            <a:ext cx="55483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1871337" y="1409700"/>
            <a:ext cx="0" cy="4752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>
            <a:off x="3450105" y="1400175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>
            <a:off x="4509762" y="1409700"/>
            <a:ext cx="0" cy="4791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1519238" y="554593"/>
            <a:ext cx="3182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Berechnung des Volumens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737841" y="1456550"/>
            <a:ext cx="2028093" cy="2117969"/>
          </a:xfrm>
          <a:prstGeom prst="rect">
            <a:avLst/>
          </a:prstGeom>
          <a:solidFill>
            <a:srgbClr val="0070C0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A</a:t>
            </a:r>
            <a:endParaRPr lang="de-DE" dirty="0"/>
          </a:p>
        </p:txBody>
      </p:sp>
      <p:sp>
        <p:nvSpPr>
          <p:cNvPr id="20" name="Parallelogramm 10"/>
          <p:cNvSpPr/>
          <p:nvPr/>
        </p:nvSpPr>
        <p:spPr>
          <a:xfrm>
            <a:off x="7152057" y="4833185"/>
            <a:ext cx="4162927" cy="1355559"/>
          </a:xfrm>
          <a:custGeom>
            <a:avLst/>
            <a:gdLst>
              <a:gd name="connsiteX0" fmla="*/ 0 w 4138864"/>
              <a:gd name="connsiteY0" fmla="*/ 1315454 h 1315454"/>
              <a:gd name="connsiteX1" fmla="*/ 328864 w 4138864"/>
              <a:gd name="connsiteY1" fmla="*/ 0 h 1315454"/>
              <a:gd name="connsiteX2" fmla="*/ 4138864 w 4138864"/>
              <a:gd name="connsiteY2" fmla="*/ 0 h 1315454"/>
              <a:gd name="connsiteX3" fmla="*/ 3810001 w 4138864"/>
              <a:gd name="connsiteY3" fmla="*/ 1315454 h 1315454"/>
              <a:gd name="connsiteX4" fmla="*/ 0 w 4138864"/>
              <a:gd name="connsiteY4" fmla="*/ 1315454 h 1315454"/>
              <a:gd name="connsiteX0" fmla="*/ 0 w 4162927"/>
              <a:gd name="connsiteY0" fmla="*/ 1355559 h 1355559"/>
              <a:gd name="connsiteX1" fmla="*/ 328864 w 4162927"/>
              <a:gd name="connsiteY1" fmla="*/ 40105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  <a:gd name="connsiteX0" fmla="*/ 0 w 4162927"/>
              <a:gd name="connsiteY0" fmla="*/ 1355559 h 1355559"/>
              <a:gd name="connsiteX1" fmla="*/ 585537 w 4162927"/>
              <a:gd name="connsiteY1" fmla="*/ 32084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  <a:gd name="connsiteX0" fmla="*/ 0 w 4162927"/>
              <a:gd name="connsiteY0" fmla="*/ 1355559 h 1355559"/>
              <a:gd name="connsiteX1" fmla="*/ 834190 w 4162927"/>
              <a:gd name="connsiteY1" fmla="*/ 32084 h 1355559"/>
              <a:gd name="connsiteX2" fmla="*/ 4162927 w 4162927"/>
              <a:gd name="connsiteY2" fmla="*/ 0 h 1355559"/>
              <a:gd name="connsiteX3" fmla="*/ 3810001 w 4162927"/>
              <a:gd name="connsiteY3" fmla="*/ 1355559 h 1355559"/>
              <a:gd name="connsiteX4" fmla="*/ 0 w 4162927"/>
              <a:gd name="connsiteY4" fmla="*/ 1355559 h 1355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2927" h="1355559">
                <a:moveTo>
                  <a:pt x="0" y="1355559"/>
                </a:moveTo>
                <a:lnTo>
                  <a:pt x="834190" y="32084"/>
                </a:lnTo>
                <a:lnTo>
                  <a:pt x="4162927" y="0"/>
                </a:lnTo>
                <a:lnTo>
                  <a:pt x="3810001" y="1355559"/>
                </a:lnTo>
                <a:lnTo>
                  <a:pt x="0" y="135555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7152057" y="5699459"/>
            <a:ext cx="3826043" cy="489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Gleichschenkliges Dreieck 12"/>
          <p:cNvSpPr/>
          <p:nvPr/>
        </p:nvSpPr>
        <p:spPr>
          <a:xfrm>
            <a:off x="7152056" y="4584533"/>
            <a:ext cx="818148" cy="1122947"/>
          </a:xfrm>
          <a:custGeom>
            <a:avLst/>
            <a:gdLst>
              <a:gd name="connsiteX0" fmla="*/ 0 w 1339516"/>
              <a:gd name="connsiteY0" fmla="*/ 954505 h 954505"/>
              <a:gd name="connsiteX1" fmla="*/ 669758 w 1339516"/>
              <a:gd name="connsiteY1" fmla="*/ 0 h 954505"/>
              <a:gd name="connsiteX2" fmla="*/ 1339516 w 1339516"/>
              <a:gd name="connsiteY2" fmla="*/ 954505 h 954505"/>
              <a:gd name="connsiteX3" fmla="*/ 0 w 1339516"/>
              <a:gd name="connsiteY3" fmla="*/ 954505 h 954505"/>
              <a:gd name="connsiteX0" fmla="*/ 0 w 922421"/>
              <a:gd name="connsiteY0" fmla="*/ 954505 h 954505"/>
              <a:gd name="connsiteX1" fmla="*/ 669758 w 922421"/>
              <a:gd name="connsiteY1" fmla="*/ 0 h 954505"/>
              <a:gd name="connsiteX2" fmla="*/ 922421 w 922421"/>
              <a:gd name="connsiteY2" fmla="*/ 168442 h 954505"/>
              <a:gd name="connsiteX3" fmla="*/ 0 w 922421"/>
              <a:gd name="connsiteY3" fmla="*/ 954505 h 954505"/>
              <a:gd name="connsiteX0" fmla="*/ 0 w 922421"/>
              <a:gd name="connsiteY0" fmla="*/ 1098884 h 1098884"/>
              <a:gd name="connsiteX1" fmla="*/ 838200 w 922421"/>
              <a:gd name="connsiteY1" fmla="*/ 0 h 1098884"/>
              <a:gd name="connsiteX2" fmla="*/ 922421 w 922421"/>
              <a:gd name="connsiteY2" fmla="*/ 312821 h 1098884"/>
              <a:gd name="connsiteX3" fmla="*/ 0 w 922421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0 w 838200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368970 w 838200"/>
              <a:gd name="connsiteY3" fmla="*/ 753979 h 1098884"/>
              <a:gd name="connsiteX4" fmla="*/ 0 w 838200"/>
              <a:gd name="connsiteY4" fmla="*/ 1098884 h 1098884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818148 w 838200"/>
              <a:gd name="connsiteY2" fmla="*/ 320842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778043 w 838200"/>
              <a:gd name="connsiteY2" fmla="*/ 304800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790074"/>
              <a:gd name="connsiteY0" fmla="*/ 1114926 h 1122947"/>
              <a:gd name="connsiteX1" fmla="*/ 790074 w 790074"/>
              <a:gd name="connsiteY1" fmla="*/ 0 h 1122947"/>
              <a:gd name="connsiteX2" fmla="*/ 778043 w 790074"/>
              <a:gd name="connsiteY2" fmla="*/ 320842 h 1122947"/>
              <a:gd name="connsiteX3" fmla="*/ 296780 w 790074"/>
              <a:gd name="connsiteY3" fmla="*/ 1122947 h 1122947"/>
              <a:gd name="connsiteX4" fmla="*/ 0 w 790074"/>
              <a:gd name="connsiteY4" fmla="*/ 1114926 h 1122947"/>
              <a:gd name="connsiteX0" fmla="*/ 0 w 818148"/>
              <a:gd name="connsiteY0" fmla="*/ 1114926 h 1122947"/>
              <a:gd name="connsiteX1" fmla="*/ 790074 w 818148"/>
              <a:gd name="connsiteY1" fmla="*/ 0 h 1122947"/>
              <a:gd name="connsiteX2" fmla="*/ 818148 w 818148"/>
              <a:gd name="connsiteY2" fmla="*/ 312821 h 1122947"/>
              <a:gd name="connsiteX3" fmla="*/ 296780 w 818148"/>
              <a:gd name="connsiteY3" fmla="*/ 1122947 h 1122947"/>
              <a:gd name="connsiteX4" fmla="*/ 0 w 818148"/>
              <a:gd name="connsiteY4" fmla="*/ 1114926 h 112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148" h="1122947">
                <a:moveTo>
                  <a:pt x="0" y="1114926"/>
                </a:moveTo>
                <a:lnTo>
                  <a:pt x="790074" y="0"/>
                </a:lnTo>
                <a:lnTo>
                  <a:pt x="818148" y="312821"/>
                </a:lnTo>
                <a:lnTo>
                  <a:pt x="296780" y="1122947"/>
                </a:lnTo>
                <a:lnTo>
                  <a:pt x="0" y="111492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Gleichschenkliges Dreieck 12"/>
          <p:cNvSpPr/>
          <p:nvPr/>
        </p:nvSpPr>
        <p:spPr>
          <a:xfrm>
            <a:off x="10970077" y="4568491"/>
            <a:ext cx="409074" cy="1620253"/>
          </a:xfrm>
          <a:custGeom>
            <a:avLst/>
            <a:gdLst>
              <a:gd name="connsiteX0" fmla="*/ 0 w 1339516"/>
              <a:gd name="connsiteY0" fmla="*/ 954505 h 954505"/>
              <a:gd name="connsiteX1" fmla="*/ 669758 w 1339516"/>
              <a:gd name="connsiteY1" fmla="*/ 0 h 954505"/>
              <a:gd name="connsiteX2" fmla="*/ 1339516 w 1339516"/>
              <a:gd name="connsiteY2" fmla="*/ 954505 h 954505"/>
              <a:gd name="connsiteX3" fmla="*/ 0 w 1339516"/>
              <a:gd name="connsiteY3" fmla="*/ 954505 h 954505"/>
              <a:gd name="connsiteX0" fmla="*/ 0 w 922421"/>
              <a:gd name="connsiteY0" fmla="*/ 954505 h 954505"/>
              <a:gd name="connsiteX1" fmla="*/ 669758 w 922421"/>
              <a:gd name="connsiteY1" fmla="*/ 0 h 954505"/>
              <a:gd name="connsiteX2" fmla="*/ 922421 w 922421"/>
              <a:gd name="connsiteY2" fmla="*/ 168442 h 954505"/>
              <a:gd name="connsiteX3" fmla="*/ 0 w 922421"/>
              <a:gd name="connsiteY3" fmla="*/ 954505 h 954505"/>
              <a:gd name="connsiteX0" fmla="*/ 0 w 922421"/>
              <a:gd name="connsiteY0" fmla="*/ 1098884 h 1098884"/>
              <a:gd name="connsiteX1" fmla="*/ 838200 w 922421"/>
              <a:gd name="connsiteY1" fmla="*/ 0 h 1098884"/>
              <a:gd name="connsiteX2" fmla="*/ 922421 w 922421"/>
              <a:gd name="connsiteY2" fmla="*/ 312821 h 1098884"/>
              <a:gd name="connsiteX3" fmla="*/ 0 w 922421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0 w 838200"/>
              <a:gd name="connsiteY3" fmla="*/ 1098884 h 1098884"/>
              <a:gd name="connsiteX0" fmla="*/ 0 w 838200"/>
              <a:gd name="connsiteY0" fmla="*/ 1098884 h 1098884"/>
              <a:gd name="connsiteX1" fmla="*/ 838200 w 838200"/>
              <a:gd name="connsiteY1" fmla="*/ 0 h 1098884"/>
              <a:gd name="connsiteX2" fmla="*/ 818148 w 838200"/>
              <a:gd name="connsiteY2" fmla="*/ 320842 h 1098884"/>
              <a:gd name="connsiteX3" fmla="*/ 368970 w 838200"/>
              <a:gd name="connsiteY3" fmla="*/ 753979 h 1098884"/>
              <a:gd name="connsiteX4" fmla="*/ 0 w 838200"/>
              <a:gd name="connsiteY4" fmla="*/ 1098884 h 1098884"/>
              <a:gd name="connsiteX0" fmla="*/ 0 w 838200"/>
              <a:gd name="connsiteY0" fmla="*/ 1098884 h 1106905"/>
              <a:gd name="connsiteX1" fmla="*/ 838200 w 838200"/>
              <a:gd name="connsiteY1" fmla="*/ 0 h 1106905"/>
              <a:gd name="connsiteX2" fmla="*/ 818148 w 838200"/>
              <a:gd name="connsiteY2" fmla="*/ 320842 h 1106905"/>
              <a:gd name="connsiteX3" fmla="*/ 296780 w 838200"/>
              <a:gd name="connsiteY3" fmla="*/ 1106905 h 1106905"/>
              <a:gd name="connsiteX4" fmla="*/ 0 w 838200"/>
              <a:gd name="connsiteY4" fmla="*/ 1098884 h 1106905"/>
              <a:gd name="connsiteX0" fmla="*/ 0 w 557463"/>
              <a:gd name="connsiteY0" fmla="*/ 633663 h 1106905"/>
              <a:gd name="connsiteX1" fmla="*/ 557463 w 557463"/>
              <a:gd name="connsiteY1" fmla="*/ 0 h 1106905"/>
              <a:gd name="connsiteX2" fmla="*/ 537411 w 557463"/>
              <a:gd name="connsiteY2" fmla="*/ 320842 h 1106905"/>
              <a:gd name="connsiteX3" fmla="*/ 16043 w 557463"/>
              <a:gd name="connsiteY3" fmla="*/ 1106905 h 1106905"/>
              <a:gd name="connsiteX4" fmla="*/ 0 w 557463"/>
              <a:gd name="connsiteY4" fmla="*/ 633663 h 1106905"/>
              <a:gd name="connsiteX0" fmla="*/ 0 w 537411"/>
              <a:gd name="connsiteY0" fmla="*/ 1187116 h 1660358"/>
              <a:gd name="connsiteX1" fmla="*/ 340895 w 537411"/>
              <a:gd name="connsiteY1" fmla="*/ 0 h 1660358"/>
              <a:gd name="connsiteX2" fmla="*/ 537411 w 537411"/>
              <a:gd name="connsiteY2" fmla="*/ 874295 h 1660358"/>
              <a:gd name="connsiteX3" fmla="*/ 16043 w 537411"/>
              <a:gd name="connsiteY3" fmla="*/ 1660358 h 1660358"/>
              <a:gd name="connsiteX4" fmla="*/ 0 w 537411"/>
              <a:gd name="connsiteY4" fmla="*/ 1187116 h 1660358"/>
              <a:gd name="connsiteX0" fmla="*/ 0 w 409074"/>
              <a:gd name="connsiteY0" fmla="*/ 1187116 h 1660358"/>
              <a:gd name="connsiteX1" fmla="*/ 340895 w 409074"/>
              <a:gd name="connsiteY1" fmla="*/ 0 h 1660358"/>
              <a:gd name="connsiteX2" fmla="*/ 409074 w 409074"/>
              <a:gd name="connsiteY2" fmla="*/ 304801 h 1660358"/>
              <a:gd name="connsiteX3" fmla="*/ 16043 w 409074"/>
              <a:gd name="connsiteY3" fmla="*/ 1660358 h 1660358"/>
              <a:gd name="connsiteX4" fmla="*/ 0 w 409074"/>
              <a:gd name="connsiteY4" fmla="*/ 1187116 h 1660358"/>
              <a:gd name="connsiteX0" fmla="*/ 0 w 429126"/>
              <a:gd name="connsiteY0" fmla="*/ 1179095 h 1652337"/>
              <a:gd name="connsiteX1" fmla="*/ 429126 w 429126"/>
              <a:gd name="connsiteY1" fmla="*/ 0 h 1652337"/>
              <a:gd name="connsiteX2" fmla="*/ 409074 w 429126"/>
              <a:gd name="connsiteY2" fmla="*/ 296780 h 1652337"/>
              <a:gd name="connsiteX3" fmla="*/ 16043 w 429126"/>
              <a:gd name="connsiteY3" fmla="*/ 1652337 h 1652337"/>
              <a:gd name="connsiteX4" fmla="*/ 0 w 429126"/>
              <a:gd name="connsiteY4" fmla="*/ 1179095 h 1652337"/>
              <a:gd name="connsiteX0" fmla="*/ 0 w 409074"/>
              <a:gd name="connsiteY0" fmla="*/ 1203159 h 1676401"/>
              <a:gd name="connsiteX1" fmla="*/ 389021 w 409074"/>
              <a:gd name="connsiteY1" fmla="*/ 0 h 1676401"/>
              <a:gd name="connsiteX2" fmla="*/ 409074 w 409074"/>
              <a:gd name="connsiteY2" fmla="*/ 320844 h 1676401"/>
              <a:gd name="connsiteX3" fmla="*/ 16043 w 409074"/>
              <a:gd name="connsiteY3" fmla="*/ 1676401 h 1676401"/>
              <a:gd name="connsiteX4" fmla="*/ 0 w 409074"/>
              <a:gd name="connsiteY4" fmla="*/ 1203159 h 1676401"/>
              <a:gd name="connsiteX0" fmla="*/ 0 w 409074"/>
              <a:gd name="connsiteY0" fmla="*/ 1130969 h 1604211"/>
              <a:gd name="connsiteX1" fmla="*/ 389021 w 409074"/>
              <a:gd name="connsiteY1" fmla="*/ 0 h 1604211"/>
              <a:gd name="connsiteX2" fmla="*/ 409074 w 409074"/>
              <a:gd name="connsiteY2" fmla="*/ 248654 h 1604211"/>
              <a:gd name="connsiteX3" fmla="*/ 16043 w 409074"/>
              <a:gd name="connsiteY3" fmla="*/ 1604211 h 1604211"/>
              <a:gd name="connsiteX4" fmla="*/ 0 w 409074"/>
              <a:gd name="connsiteY4" fmla="*/ 1130969 h 1604211"/>
              <a:gd name="connsiteX0" fmla="*/ 0 w 409074"/>
              <a:gd name="connsiteY0" fmla="*/ 1187116 h 1660358"/>
              <a:gd name="connsiteX1" fmla="*/ 389021 w 409074"/>
              <a:gd name="connsiteY1" fmla="*/ 0 h 1660358"/>
              <a:gd name="connsiteX2" fmla="*/ 409074 w 409074"/>
              <a:gd name="connsiteY2" fmla="*/ 304801 h 1660358"/>
              <a:gd name="connsiteX3" fmla="*/ 16043 w 409074"/>
              <a:gd name="connsiteY3" fmla="*/ 1660358 h 1660358"/>
              <a:gd name="connsiteX4" fmla="*/ 0 w 409074"/>
              <a:gd name="connsiteY4" fmla="*/ 1187116 h 1660358"/>
              <a:gd name="connsiteX0" fmla="*/ 0 w 409074"/>
              <a:gd name="connsiteY0" fmla="*/ 1147011 h 1620253"/>
              <a:gd name="connsiteX1" fmla="*/ 389021 w 409074"/>
              <a:gd name="connsiteY1" fmla="*/ 0 h 1620253"/>
              <a:gd name="connsiteX2" fmla="*/ 409074 w 409074"/>
              <a:gd name="connsiteY2" fmla="*/ 264696 h 1620253"/>
              <a:gd name="connsiteX3" fmla="*/ 16043 w 409074"/>
              <a:gd name="connsiteY3" fmla="*/ 1620253 h 1620253"/>
              <a:gd name="connsiteX4" fmla="*/ 0 w 409074"/>
              <a:gd name="connsiteY4" fmla="*/ 1147011 h 162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074" h="1620253">
                <a:moveTo>
                  <a:pt x="0" y="1147011"/>
                </a:moveTo>
                <a:lnTo>
                  <a:pt x="389021" y="0"/>
                </a:lnTo>
                <a:lnTo>
                  <a:pt x="409074" y="264696"/>
                </a:lnTo>
                <a:lnTo>
                  <a:pt x="16043" y="1620253"/>
                </a:lnTo>
                <a:lnTo>
                  <a:pt x="0" y="114701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14"/>
          <p:cNvSpPr/>
          <p:nvPr/>
        </p:nvSpPr>
        <p:spPr>
          <a:xfrm>
            <a:off x="7954165" y="4552449"/>
            <a:ext cx="3408944" cy="320842"/>
          </a:xfrm>
          <a:custGeom>
            <a:avLst/>
            <a:gdLst>
              <a:gd name="connsiteX0" fmla="*/ 0 w 3441030"/>
              <a:gd name="connsiteY0" fmla="*/ 0 h 320842"/>
              <a:gd name="connsiteX1" fmla="*/ 3441030 w 3441030"/>
              <a:gd name="connsiteY1" fmla="*/ 0 h 320842"/>
              <a:gd name="connsiteX2" fmla="*/ 3441030 w 3441030"/>
              <a:gd name="connsiteY2" fmla="*/ 320842 h 320842"/>
              <a:gd name="connsiteX3" fmla="*/ 0 w 3441030"/>
              <a:gd name="connsiteY3" fmla="*/ 320842 h 320842"/>
              <a:gd name="connsiteX4" fmla="*/ 0 w 3441030"/>
              <a:gd name="connsiteY4" fmla="*/ 0 h 320842"/>
              <a:gd name="connsiteX0" fmla="*/ 24064 w 3465094"/>
              <a:gd name="connsiteY0" fmla="*/ 0 h 360948"/>
              <a:gd name="connsiteX1" fmla="*/ 3465094 w 3465094"/>
              <a:gd name="connsiteY1" fmla="*/ 0 h 360948"/>
              <a:gd name="connsiteX2" fmla="*/ 3465094 w 3465094"/>
              <a:gd name="connsiteY2" fmla="*/ 320842 h 360948"/>
              <a:gd name="connsiteX3" fmla="*/ 0 w 3465094"/>
              <a:gd name="connsiteY3" fmla="*/ 360948 h 360948"/>
              <a:gd name="connsiteX4" fmla="*/ 24064 w 3465094"/>
              <a:gd name="connsiteY4" fmla="*/ 0 h 360948"/>
              <a:gd name="connsiteX0" fmla="*/ 0 w 3441030"/>
              <a:gd name="connsiteY0" fmla="*/ 0 h 368969"/>
              <a:gd name="connsiteX1" fmla="*/ 3441030 w 3441030"/>
              <a:gd name="connsiteY1" fmla="*/ 0 h 368969"/>
              <a:gd name="connsiteX2" fmla="*/ 3441030 w 3441030"/>
              <a:gd name="connsiteY2" fmla="*/ 320842 h 368969"/>
              <a:gd name="connsiteX3" fmla="*/ 0 w 3441030"/>
              <a:gd name="connsiteY3" fmla="*/ 368969 h 368969"/>
              <a:gd name="connsiteX4" fmla="*/ 0 w 3441030"/>
              <a:gd name="connsiteY4" fmla="*/ 0 h 368969"/>
              <a:gd name="connsiteX0" fmla="*/ 0 w 3441030"/>
              <a:gd name="connsiteY0" fmla="*/ 0 h 368969"/>
              <a:gd name="connsiteX1" fmla="*/ 3441030 w 3441030"/>
              <a:gd name="connsiteY1" fmla="*/ 0 h 368969"/>
              <a:gd name="connsiteX2" fmla="*/ 3312693 w 3441030"/>
              <a:gd name="connsiteY2" fmla="*/ 336884 h 368969"/>
              <a:gd name="connsiteX3" fmla="*/ 0 w 3441030"/>
              <a:gd name="connsiteY3" fmla="*/ 368969 h 368969"/>
              <a:gd name="connsiteX4" fmla="*/ 0 w 3441030"/>
              <a:gd name="connsiteY4" fmla="*/ 0 h 368969"/>
              <a:gd name="connsiteX0" fmla="*/ 16043 w 3441030"/>
              <a:gd name="connsiteY0" fmla="*/ 88232 h 368969"/>
              <a:gd name="connsiteX1" fmla="*/ 3441030 w 3441030"/>
              <a:gd name="connsiteY1" fmla="*/ 0 h 368969"/>
              <a:gd name="connsiteX2" fmla="*/ 3312693 w 3441030"/>
              <a:gd name="connsiteY2" fmla="*/ 336884 h 368969"/>
              <a:gd name="connsiteX3" fmla="*/ 0 w 3441030"/>
              <a:gd name="connsiteY3" fmla="*/ 368969 h 368969"/>
              <a:gd name="connsiteX4" fmla="*/ 16043 w 3441030"/>
              <a:gd name="connsiteY4" fmla="*/ 88232 h 368969"/>
              <a:gd name="connsiteX0" fmla="*/ 16043 w 3424988"/>
              <a:gd name="connsiteY0" fmla="*/ 48126 h 328863"/>
              <a:gd name="connsiteX1" fmla="*/ 3424988 w 3424988"/>
              <a:gd name="connsiteY1" fmla="*/ 0 h 328863"/>
              <a:gd name="connsiteX2" fmla="*/ 3312693 w 3424988"/>
              <a:gd name="connsiteY2" fmla="*/ 296778 h 328863"/>
              <a:gd name="connsiteX3" fmla="*/ 0 w 3424988"/>
              <a:gd name="connsiteY3" fmla="*/ 328863 h 328863"/>
              <a:gd name="connsiteX4" fmla="*/ 16043 w 3424988"/>
              <a:gd name="connsiteY4" fmla="*/ 48126 h 328863"/>
              <a:gd name="connsiteX0" fmla="*/ 0 w 3408945"/>
              <a:gd name="connsiteY0" fmla="*/ 48126 h 320842"/>
              <a:gd name="connsiteX1" fmla="*/ 3408945 w 3408945"/>
              <a:gd name="connsiteY1" fmla="*/ 0 h 320842"/>
              <a:gd name="connsiteX2" fmla="*/ 3296650 w 3408945"/>
              <a:gd name="connsiteY2" fmla="*/ 296778 h 320842"/>
              <a:gd name="connsiteX3" fmla="*/ 24062 w 3408945"/>
              <a:gd name="connsiteY3" fmla="*/ 320842 h 320842"/>
              <a:gd name="connsiteX4" fmla="*/ 0 w 3408945"/>
              <a:gd name="connsiteY4" fmla="*/ 48126 h 320842"/>
              <a:gd name="connsiteX0" fmla="*/ 0 w 3433008"/>
              <a:gd name="connsiteY0" fmla="*/ 24063 h 320842"/>
              <a:gd name="connsiteX1" fmla="*/ 3433008 w 3433008"/>
              <a:gd name="connsiteY1" fmla="*/ 0 h 320842"/>
              <a:gd name="connsiteX2" fmla="*/ 3320713 w 3433008"/>
              <a:gd name="connsiteY2" fmla="*/ 296778 h 320842"/>
              <a:gd name="connsiteX3" fmla="*/ 48125 w 3433008"/>
              <a:gd name="connsiteY3" fmla="*/ 320842 h 320842"/>
              <a:gd name="connsiteX4" fmla="*/ 0 w 3433008"/>
              <a:gd name="connsiteY4" fmla="*/ 24063 h 320842"/>
              <a:gd name="connsiteX0" fmla="*/ 0 w 3408944"/>
              <a:gd name="connsiteY0" fmla="*/ 32084 h 320842"/>
              <a:gd name="connsiteX1" fmla="*/ 3408944 w 3408944"/>
              <a:gd name="connsiteY1" fmla="*/ 0 h 320842"/>
              <a:gd name="connsiteX2" fmla="*/ 3296649 w 3408944"/>
              <a:gd name="connsiteY2" fmla="*/ 296778 h 320842"/>
              <a:gd name="connsiteX3" fmla="*/ 24061 w 3408944"/>
              <a:gd name="connsiteY3" fmla="*/ 320842 h 320842"/>
              <a:gd name="connsiteX4" fmla="*/ 0 w 3408944"/>
              <a:gd name="connsiteY4" fmla="*/ 32084 h 32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08944" h="320842">
                <a:moveTo>
                  <a:pt x="0" y="32084"/>
                </a:moveTo>
                <a:lnTo>
                  <a:pt x="3408944" y="0"/>
                </a:lnTo>
                <a:lnTo>
                  <a:pt x="3296649" y="296778"/>
                </a:lnTo>
                <a:lnTo>
                  <a:pt x="24061" y="320842"/>
                </a:lnTo>
                <a:lnTo>
                  <a:pt x="0" y="3208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11019710" y="569909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x</a:t>
            </a:r>
            <a:endParaRPr lang="de-DE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8206210" y="6284814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6"/>
                </a:solidFill>
                <a:latin typeface="Bahnschrift Light" panose="020B0502040204020203" pitchFamily="34" charset="0"/>
              </a:rPr>
              <a:t>l = 40 – 2x</a:t>
            </a:r>
            <a:endParaRPr lang="de-DE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7467600" y="4838700"/>
            <a:ext cx="3771900" cy="838200"/>
          </a:xfrm>
          <a:custGeom>
            <a:avLst/>
            <a:gdLst>
              <a:gd name="connsiteX0" fmla="*/ 0 w 3771900"/>
              <a:gd name="connsiteY0" fmla="*/ 828675 h 838200"/>
              <a:gd name="connsiteX1" fmla="*/ 533400 w 3771900"/>
              <a:gd name="connsiteY1" fmla="*/ 28575 h 838200"/>
              <a:gd name="connsiteX2" fmla="*/ 3771900 w 3771900"/>
              <a:gd name="connsiteY2" fmla="*/ 0 h 838200"/>
              <a:gd name="connsiteX3" fmla="*/ 3505200 w 3771900"/>
              <a:gd name="connsiteY3" fmla="*/ 838200 h 838200"/>
              <a:gd name="connsiteX4" fmla="*/ 0 w 3771900"/>
              <a:gd name="connsiteY4" fmla="*/ 828675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1900" h="838200">
                <a:moveTo>
                  <a:pt x="0" y="828675"/>
                </a:moveTo>
                <a:lnTo>
                  <a:pt x="533400" y="28575"/>
                </a:lnTo>
                <a:lnTo>
                  <a:pt x="3771900" y="0"/>
                </a:lnTo>
                <a:lnTo>
                  <a:pt x="3505200" y="838200"/>
                </a:lnTo>
                <a:lnTo>
                  <a:pt x="0" y="82867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i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de-DE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886152" y="1812667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B050"/>
                </a:solidFill>
                <a:latin typeface="Bahnschrift Light" panose="020B0502040204020203" pitchFamily="34" charset="0"/>
              </a:rPr>
              <a:t>x</a:t>
            </a:r>
            <a:endParaRPr lang="de-DE" dirty="0">
              <a:solidFill>
                <a:srgbClr val="00B05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2018974" y="1812667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Bahnschrift Light" panose="020B0502040204020203" pitchFamily="34" charset="0"/>
              </a:rPr>
              <a:t>l</a:t>
            </a:r>
            <a:r>
              <a:rPr lang="de-DE" dirty="0" smtClean="0">
                <a:solidFill>
                  <a:srgbClr val="FF0000"/>
                </a:solidFill>
                <a:latin typeface="Bahnschrift Light" panose="020B0502040204020203" pitchFamily="34" charset="0"/>
              </a:rPr>
              <a:t> = 40 – 2x</a:t>
            </a:r>
            <a:endParaRPr lang="de-DE" dirty="0">
              <a:solidFill>
                <a:srgbClr val="FF000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3490902" y="1779715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  <a:latin typeface="Bahnschrift Light" panose="020B0502040204020203" pitchFamily="34" charset="0"/>
              </a:rPr>
              <a:t>A = l²</a:t>
            </a:r>
            <a:endParaRPr lang="de-DE" dirty="0">
              <a:solidFill>
                <a:srgbClr val="0070C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650849" y="1779715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7030A0"/>
                </a:solidFill>
                <a:latin typeface="Bahnschrift Light" panose="020B0502040204020203" pitchFamily="34" charset="0"/>
              </a:rPr>
              <a:t>V= </a:t>
            </a:r>
            <a:r>
              <a:rPr lang="de-DE" dirty="0" err="1" smtClean="0">
                <a:solidFill>
                  <a:srgbClr val="7030A0"/>
                </a:solidFill>
                <a:latin typeface="Bahnschrift Light" panose="020B0502040204020203" pitchFamily="34" charset="0"/>
              </a:rPr>
              <a:t>A∙x</a:t>
            </a:r>
            <a:endParaRPr lang="de-DE" dirty="0">
              <a:solidFill>
                <a:srgbClr val="7030A0"/>
              </a:solidFill>
              <a:latin typeface="Bahnschrift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6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681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itierfähig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TM03457503[[fn=Zitierfähig]]</Template>
  <TotalTime>0</TotalTime>
  <Words>316</Words>
  <Application>Microsoft Office PowerPoint</Application>
  <PresentationFormat>Breitbild</PresentationFormat>
  <Paragraphs>128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Bahnschrift Light</vt:lpstr>
      <vt:lpstr>Century Gothic</vt:lpstr>
      <vt:lpstr>Wingdings 2</vt:lpstr>
      <vt:lpstr>Zitierfähig</vt:lpstr>
      <vt:lpstr>Differentialrechnung:  eine Einführung</vt:lpstr>
      <vt:lpstr>Die Aufgabe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Differentialrechnung:  eine Einführung</dc:title>
  <dc:creator>Florian Schulz</dc:creator>
  <cp:lastModifiedBy>Florian Schulz</cp:lastModifiedBy>
  <cp:revision>18</cp:revision>
  <dcterms:created xsi:type="dcterms:W3CDTF">2021-01-07T08:23:14Z</dcterms:created>
  <dcterms:modified xsi:type="dcterms:W3CDTF">2021-01-07T11:14:01Z</dcterms:modified>
</cp:coreProperties>
</file>